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6"/>
  </p:notesMasterIdLst>
  <p:sldIdLst>
    <p:sldId id="256" r:id="rId2"/>
    <p:sldId id="258" r:id="rId3"/>
    <p:sldId id="261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60" r:id="rId25"/>
  </p:sldIdLst>
  <p:sldSz cx="9144000" cy="5143500" type="screen16x9"/>
  <p:notesSz cx="6858000" cy="9144000"/>
  <p:embeddedFontLst>
    <p:embeddedFont>
      <p:font typeface="Caveat" panose="020B0604020202020204" charset="0"/>
      <p:regular r:id="rId27"/>
      <p:bold r:id="rId28"/>
    </p:embeddedFont>
    <p:embeddedFont>
      <p:font typeface="Open Sans" panose="020B0604020202020204" charset="0"/>
      <p:regular r:id="rId29"/>
      <p:bold r:id="rId30"/>
      <p:italic r:id="rId31"/>
      <p:boldItalic r:id="rId32"/>
    </p:embeddedFont>
    <p:embeddedFont>
      <p:font typeface="Roboto" panose="020B0604020202020204" charset="0"/>
      <p:regular r:id="rId33"/>
      <p:bold r:id="rId34"/>
      <p:italic r:id="rId35"/>
      <p:boldItalic r:id="rId36"/>
    </p:embeddedFont>
    <p:embeddedFont>
      <p:font typeface="Roboto Black" panose="020B0604020202020204" charset="0"/>
      <p:bold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D3BE41-8E80-4617-85C6-CC2B1769A90E}">
  <a:tblStyle styleId="{BBD3BE41-8E80-4617-85C6-CC2B1769A90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882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b436cfdf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31b436cfdf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900"/>
          </a:p>
        </p:txBody>
      </p:sp>
    </p:spTree>
    <p:extLst>
      <p:ext uri="{BB962C8B-B14F-4D97-AF65-F5344CB8AC3E}">
        <p14:creationId xmlns:p14="http://schemas.microsoft.com/office/powerpoint/2010/main" val="2965101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b436cfdf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31b436cfdf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900"/>
          </a:p>
        </p:txBody>
      </p:sp>
    </p:spTree>
    <p:extLst>
      <p:ext uri="{BB962C8B-B14F-4D97-AF65-F5344CB8AC3E}">
        <p14:creationId xmlns:p14="http://schemas.microsoft.com/office/powerpoint/2010/main" val="3960415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b436cfdf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31b436cfdf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900"/>
          </a:p>
        </p:txBody>
      </p:sp>
    </p:spTree>
    <p:extLst>
      <p:ext uri="{BB962C8B-B14F-4D97-AF65-F5344CB8AC3E}">
        <p14:creationId xmlns:p14="http://schemas.microsoft.com/office/powerpoint/2010/main" val="4267382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b436cfdf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31b436cfdf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900"/>
          </a:p>
        </p:txBody>
      </p:sp>
    </p:spTree>
    <p:extLst>
      <p:ext uri="{BB962C8B-B14F-4D97-AF65-F5344CB8AC3E}">
        <p14:creationId xmlns:p14="http://schemas.microsoft.com/office/powerpoint/2010/main" val="386969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b436cfdf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31b436cfdf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900"/>
          </a:p>
        </p:txBody>
      </p:sp>
    </p:spTree>
    <p:extLst>
      <p:ext uri="{BB962C8B-B14F-4D97-AF65-F5344CB8AC3E}">
        <p14:creationId xmlns:p14="http://schemas.microsoft.com/office/powerpoint/2010/main" val="15376333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b436cfdf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31b436cfdf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900"/>
          </a:p>
        </p:txBody>
      </p:sp>
    </p:spTree>
    <p:extLst>
      <p:ext uri="{BB962C8B-B14F-4D97-AF65-F5344CB8AC3E}">
        <p14:creationId xmlns:p14="http://schemas.microsoft.com/office/powerpoint/2010/main" val="27886332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b436cfdf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31b436cfdf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900"/>
          </a:p>
        </p:txBody>
      </p:sp>
    </p:spTree>
    <p:extLst>
      <p:ext uri="{BB962C8B-B14F-4D97-AF65-F5344CB8AC3E}">
        <p14:creationId xmlns:p14="http://schemas.microsoft.com/office/powerpoint/2010/main" val="17967243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b436cfdf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31b436cfdf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900"/>
          </a:p>
        </p:txBody>
      </p:sp>
    </p:spTree>
    <p:extLst>
      <p:ext uri="{BB962C8B-B14F-4D97-AF65-F5344CB8AC3E}">
        <p14:creationId xmlns:p14="http://schemas.microsoft.com/office/powerpoint/2010/main" val="28939603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b436cfdf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31b436cfdf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900"/>
          </a:p>
        </p:txBody>
      </p:sp>
    </p:spTree>
    <p:extLst>
      <p:ext uri="{BB962C8B-B14F-4D97-AF65-F5344CB8AC3E}">
        <p14:creationId xmlns:p14="http://schemas.microsoft.com/office/powerpoint/2010/main" val="2354356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b436cfdf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31b436cfdf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900"/>
          </a:p>
        </p:txBody>
      </p:sp>
    </p:spTree>
    <p:extLst>
      <p:ext uri="{BB962C8B-B14F-4D97-AF65-F5344CB8AC3E}">
        <p14:creationId xmlns:p14="http://schemas.microsoft.com/office/powerpoint/2010/main" val="2030839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175eccb207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g3175eccb207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b436cfdf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31b436cfdf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900"/>
          </a:p>
        </p:txBody>
      </p:sp>
    </p:spTree>
    <p:extLst>
      <p:ext uri="{BB962C8B-B14F-4D97-AF65-F5344CB8AC3E}">
        <p14:creationId xmlns:p14="http://schemas.microsoft.com/office/powerpoint/2010/main" val="17614857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b436cfdf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31b436cfdf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900"/>
          </a:p>
        </p:txBody>
      </p:sp>
    </p:spTree>
    <p:extLst>
      <p:ext uri="{BB962C8B-B14F-4D97-AF65-F5344CB8AC3E}">
        <p14:creationId xmlns:p14="http://schemas.microsoft.com/office/powerpoint/2010/main" val="5160461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b436cfdf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31b436cfdf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900"/>
          </a:p>
        </p:txBody>
      </p:sp>
    </p:spTree>
    <p:extLst>
      <p:ext uri="{BB962C8B-B14F-4D97-AF65-F5344CB8AC3E}">
        <p14:creationId xmlns:p14="http://schemas.microsoft.com/office/powerpoint/2010/main" val="1173007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b436cfdf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31b436cfdf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900"/>
          </a:p>
        </p:txBody>
      </p:sp>
    </p:spTree>
    <p:extLst>
      <p:ext uri="{BB962C8B-B14F-4D97-AF65-F5344CB8AC3E}">
        <p14:creationId xmlns:p14="http://schemas.microsoft.com/office/powerpoint/2010/main" val="12581779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175eccb207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3175eccb207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175eccb207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g3175eccb207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558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b436cfdf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31b436cfdf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9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b436cfdf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31b436cfdf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900"/>
          </a:p>
        </p:txBody>
      </p:sp>
    </p:spTree>
    <p:extLst>
      <p:ext uri="{BB962C8B-B14F-4D97-AF65-F5344CB8AC3E}">
        <p14:creationId xmlns:p14="http://schemas.microsoft.com/office/powerpoint/2010/main" val="2703360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b436cfdf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31b436cfdf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900"/>
          </a:p>
        </p:txBody>
      </p:sp>
    </p:spTree>
    <p:extLst>
      <p:ext uri="{BB962C8B-B14F-4D97-AF65-F5344CB8AC3E}">
        <p14:creationId xmlns:p14="http://schemas.microsoft.com/office/powerpoint/2010/main" val="2686700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b436cfdf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31b436cfdf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900"/>
          </a:p>
        </p:txBody>
      </p:sp>
    </p:spTree>
    <p:extLst>
      <p:ext uri="{BB962C8B-B14F-4D97-AF65-F5344CB8AC3E}">
        <p14:creationId xmlns:p14="http://schemas.microsoft.com/office/powerpoint/2010/main" val="207106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b436cfdf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31b436cfdf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900"/>
          </a:p>
        </p:txBody>
      </p:sp>
    </p:spTree>
    <p:extLst>
      <p:ext uri="{BB962C8B-B14F-4D97-AF65-F5344CB8AC3E}">
        <p14:creationId xmlns:p14="http://schemas.microsoft.com/office/powerpoint/2010/main" val="2451900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b436cfdf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31b436cfdf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900"/>
          </a:p>
        </p:txBody>
      </p:sp>
    </p:spTree>
    <p:extLst>
      <p:ext uri="{BB962C8B-B14F-4D97-AF65-F5344CB8AC3E}">
        <p14:creationId xmlns:p14="http://schemas.microsoft.com/office/powerpoint/2010/main" val="935953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438150" y="1609089"/>
            <a:ext cx="8267700" cy="19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400" b="1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88937" y="1603438"/>
            <a:ext cx="8366100" cy="17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5700" b="1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olab.research.google.com/" TargetMode="External"/><Relationship Id="rId5" Type="http://schemas.openxmlformats.org/officeDocument/2006/relationships/hyperlink" Target="https://bit.ly/DatasetSCDataScienceMar2025MySkillxIdScore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olab.research.google.com/" TargetMode="External"/><Relationship Id="rId5" Type="http://schemas.openxmlformats.org/officeDocument/2006/relationships/hyperlink" Target="https://bit.ly/DatasetSCDataScienceMar2025MySkillxIdScore" TargetMode="Externa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olab.research.google.com/" TargetMode="External"/><Relationship Id="rId5" Type="http://schemas.openxmlformats.org/officeDocument/2006/relationships/hyperlink" Target="https://bit.ly/DatasetSCDataScienceMar2025MySkillxIdScore" TargetMode="Externa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olab.research.google.com/" TargetMode="External"/><Relationship Id="rId5" Type="http://schemas.openxmlformats.org/officeDocument/2006/relationships/hyperlink" Target="https://bit.ly/DatasetSCDataScienceMar2025MySkillxIdScore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olab.research.google.com/" TargetMode="External"/><Relationship Id="rId5" Type="http://schemas.openxmlformats.org/officeDocument/2006/relationships/hyperlink" Target="https://bit.ly/DatasetSCDataScienceMar2025MySkillxIdScore" TargetMode="Externa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olab.research.google.com/" TargetMode="External"/><Relationship Id="rId5" Type="http://schemas.openxmlformats.org/officeDocument/2006/relationships/hyperlink" Target="https://bit.ly/DatasetSCDataScienceMar2025MySkillxIdScore" TargetMode="Externa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olab.research.google.com/" TargetMode="External"/><Relationship Id="rId5" Type="http://schemas.openxmlformats.org/officeDocument/2006/relationships/hyperlink" Target="https://bit.ly/DatasetSCDataScienceMar2025MySkillxIdScore" TargetMode="Externa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olab.research.google.com/" TargetMode="External"/><Relationship Id="rId5" Type="http://schemas.openxmlformats.org/officeDocument/2006/relationships/hyperlink" Target="https://bit.ly/DatasetSCDataScienceMar2025MySkillxIdScore" TargetMode="Externa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olab.research.google.com/" TargetMode="External"/><Relationship Id="rId5" Type="http://schemas.openxmlformats.org/officeDocument/2006/relationships/hyperlink" Target="https://bit.ly/DatasetSCDataScienceMar2025MySkillxIdScore" TargetMode="Externa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olab.research.google.com/" TargetMode="External"/><Relationship Id="rId5" Type="http://schemas.openxmlformats.org/officeDocument/2006/relationships/hyperlink" Target="https://bit.ly/DatasetSCDataScienceMar2025MySkillxIdScore" TargetMode="Externa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olab.research.google.com/" TargetMode="External"/><Relationship Id="rId5" Type="http://schemas.openxmlformats.org/officeDocument/2006/relationships/hyperlink" Target="https://bit.ly/DatasetSCDataScienceMar2025MySkillxIdScore" TargetMode="Externa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olab.research.google.com/" TargetMode="External"/><Relationship Id="rId5" Type="http://schemas.openxmlformats.org/officeDocument/2006/relationships/hyperlink" Target="https://bit.ly/DatasetSCDataScienceMar2025MySkillxIdScore" TargetMode="Externa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olab.research.google.com/" TargetMode="External"/><Relationship Id="rId5" Type="http://schemas.openxmlformats.org/officeDocument/2006/relationships/hyperlink" Target="https://bit.ly/DatasetSCDataScienceMar2025MySkillxIdScore" TargetMode="Externa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olab.research.google.com/" TargetMode="External"/><Relationship Id="rId5" Type="http://schemas.openxmlformats.org/officeDocument/2006/relationships/hyperlink" Target="https://bit.ly/DatasetSCDataScienceMar2025MySkillxIdScore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olab.research.google.com/" TargetMode="External"/><Relationship Id="rId5" Type="http://schemas.openxmlformats.org/officeDocument/2006/relationships/hyperlink" Target="https://bit.ly/DatasetSCDataScienceMar2025MySkillxIdScore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olab.research.google.com/" TargetMode="External"/><Relationship Id="rId5" Type="http://schemas.openxmlformats.org/officeDocument/2006/relationships/hyperlink" Target="https://bit.ly/DatasetSCDataScienceMar2025MySkillxIdScore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olab.research.google.com/" TargetMode="External"/><Relationship Id="rId5" Type="http://schemas.openxmlformats.org/officeDocument/2006/relationships/hyperlink" Target="https://bit.ly/DatasetSCDataScienceMar2025MySkillxIdScore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olab.research.google.com/" TargetMode="External"/><Relationship Id="rId5" Type="http://schemas.openxmlformats.org/officeDocument/2006/relationships/hyperlink" Target="https://bit.ly/DatasetSCDataScienceMar2025MySkillxIdScore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colab.research.google.com/" TargetMode="External"/><Relationship Id="rId5" Type="http://schemas.openxmlformats.org/officeDocument/2006/relationships/hyperlink" Target="https://bit.ly/DatasetSCDataScienceMar2025MySkillxIdScore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/>
        </p:nvSpPr>
        <p:spPr>
          <a:xfrm>
            <a:off x="3792125" y="799800"/>
            <a:ext cx="51159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d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Portofolio - Short Class</a:t>
            </a:r>
            <a:endParaRPr sz="23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" name="Google Shape;66;p15"/>
          <p:cNvSpPr txBox="1"/>
          <p:nvPr/>
        </p:nvSpPr>
        <p:spPr>
          <a:xfrm>
            <a:off x="3792125" y="1470463"/>
            <a:ext cx="5115900" cy="21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id" sz="6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Data Science Introduction</a:t>
            </a:r>
            <a:endParaRPr sz="6000" b="0" i="0" u="none" strike="noStrike" cap="none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3792125" y="3812800"/>
            <a:ext cx="51159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d" sz="20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Owner: </a:t>
            </a:r>
            <a:r>
              <a:rPr lang="en-US" sz="2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Muhammad Aziz Habiburrahim</a:t>
            </a:r>
            <a:endParaRPr sz="23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3792125" y="4412750"/>
            <a:ext cx="51159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d" sz="1400" b="0" i="0" u="none" strike="noStrike" cap="none">
                <a:solidFill>
                  <a:srgbClr val="000000"/>
                </a:solidFill>
                <a:highlight>
                  <a:srgbClr val="FFF2CC"/>
                </a:highlight>
                <a:latin typeface="Arial"/>
                <a:ea typeface="Arial"/>
                <a:cs typeface="Arial"/>
                <a:sym typeface="Arial"/>
              </a:rPr>
              <a:t>Build your skill and portfolio via myskill.id/bootcamp </a:t>
            </a:r>
            <a:endParaRPr sz="1400" b="0" i="0" u="none" strike="noStrike" cap="none">
              <a:solidFill>
                <a:srgbClr val="000000"/>
              </a:solidFill>
              <a:highlight>
                <a:srgbClr val="FFF2CC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3792125" y="157325"/>
            <a:ext cx="2946600" cy="548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89143" y="157262"/>
            <a:ext cx="1165707" cy="5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3375" y="157262"/>
            <a:ext cx="1161815" cy="54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8"/>
          <p:cNvGrpSpPr/>
          <p:nvPr/>
        </p:nvGrpSpPr>
        <p:grpSpPr>
          <a:xfrm>
            <a:off x="3854590" y="4740706"/>
            <a:ext cx="1434817" cy="389011"/>
            <a:chOff x="3248325" y="4588800"/>
            <a:chExt cx="2045939" cy="554700"/>
          </a:xfrm>
        </p:grpSpPr>
        <p:sp>
          <p:nvSpPr>
            <p:cNvPr id="127" name="Google Shape;127;p18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" name="Google Shape;130;p18"/>
          <p:cNvGrpSpPr/>
          <p:nvPr/>
        </p:nvGrpSpPr>
        <p:grpSpPr>
          <a:xfrm>
            <a:off x="8325085" y="65151"/>
            <a:ext cx="763768" cy="752531"/>
            <a:chOff x="695950" y="3458000"/>
            <a:chExt cx="966550" cy="952450"/>
          </a:xfrm>
        </p:grpSpPr>
        <p:sp>
          <p:nvSpPr>
            <p:cNvPr id="131" name="Google Shape;131;p18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" name="Google Shape;140;p18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359325" y="164275"/>
            <a:ext cx="7884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id" sz="3300" b="1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Practice using Google Colab </a:t>
            </a:r>
            <a:endParaRPr sz="3300" b="1" i="0" u="none" strike="noStrike" cap="none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18"/>
          <p:cNvSpPr/>
          <p:nvPr/>
        </p:nvSpPr>
        <p:spPr>
          <a:xfrm>
            <a:off x="7496325" y="4632050"/>
            <a:ext cx="1532100" cy="389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5504" y="4669062"/>
            <a:ext cx="681649" cy="31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1999" y="4668507"/>
            <a:ext cx="681661" cy="31584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 txBox="1"/>
          <p:nvPr/>
        </p:nvSpPr>
        <p:spPr>
          <a:xfrm rot="-5400000">
            <a:off x="7053256" y="2746058"/>
            <a:ext cx="3445837" cy="41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id" sz="1300" b="0" i="0" u="none" strike="noStrike" cap="none" dirty="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Owner : </a:t>
            </a:r>
            <a:r>
              <a:rPr lang="en-US" sz="1300" dirty="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Muhammad Aziz Habiburrahim</a:t>
            </a:r>
            <a:endParaRPr sz="1300" b="0" i="0" u="none" strike="noStrike" cap="none" dirty="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359325" y="817675"/>
            <a:ext cx="82245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 i="1">
                <a:latin typeface="Roboto"/>
                <a:ea typeface="Roboto"/>
                <a:cs typeface="Roboto"/>
                <a:sym typeface="Roboto"/>
              </a:rPr>
              <a:t>Olah dataset yang sudah disediakan pada link berikut </a:t>
            </a:r>
            <a:r>
              <a:rPr lang="id" sz="1000" i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https://bit.ly/DatasetSCDataScienceMar2025MySkillxIdScore</a:t>
            </a:r>
            <a:r>
              <a:rPr lang="id" sz="1000" i="1">
                <a:latin typeface="Roboto"/>
                <a:ea typeface="Roboto"/>
                <a:cs typeface="Roboto"/>
                <a:sym typeface="Roboto"/>
              </a:rPr>
              <a:t> pada Google Colab </a:t>
            </a:r>
            <a:r>
              <a:rPr lang="id" sz="1000" i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https://colab.research.google.com/</a:t>
            </a:r>
            <a:r>
              <a:rPr lang="id" sz="1000" i="1">
                <a:latin typeface="Roboto"/>
                <a:ea typeface="Roboto"/>
                <a:cs typeface="Roboto"/>
                <a:sym typeface="Roboto"/>
              </a:rPr>
              <a:t> sesuai arahan dari tutor. Jika sudah, screenshot hasil olahan data tersebut dan tambahkan pada slide ini.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95589B-D575-44FF-A325-6BBAE5F9DA4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39" t="12391" r="57845" b="41175"/>
          <a:stretch/>
        </p:blipFill>
        <p:spPr>
          <a:xfrm>
            <a:off x="2124414" y="1355057"/>
            <a:ext cx="4734636" cy="332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2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8"/>
          <p:cNvGrpSpPr/>
          <p:nvPr/>
        </p:nvGrpSpPr>
        <p:grpSpPr>
          <a:xfrm>
            <a:off x="3854590" y="4740706"/>
            <a:ext cx="1434817" cy="389011"/>
            <a:chOff x="3248325" y="4588800"/>
            <a:chExt cx="2045939" cy="554700"/>
          </a:xfrm>
        </p:grpSpPr>
        <p:sp>
          <p:nvSpPr>
            <p:cNvPr id="127" name="Google Shape;127;p18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" name="Google Shape;130;p18"/>
          <p:cNvGrpSpPr/>
          <p:nvPr/>
        </p:nvGrpSpPr>
        <p:grpSpPr>
          <a:xfrm>
            <a:off x="8325085" y="65151"/>
            <a:ext cx="763768" cy="752531"/>
            <a:chOff x="695950" y="3458000"/>
            <a:chExt cx="966550" cy="952450"/>
          </a:xfrm>
        </p:grpSpPr>
        <p:sp>
          <p:nvSpPr>
            <p:cNvPr id="131" name="Google Shape;131;p18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" name="Google Shape;140;p18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359325" y="164275"/>
            <a:ext cx="7884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id" sz="3300" b="1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Practice using Google Colab </a:t>
            </a:r>
            <a:endParaRPr sz="3300" b="1" i="0" u="none" strike="noStrike" cap="none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18"/>
          <p:cNvSpPr/>
          <p:nvPr/>
        </p:nvSpPr>
        <p:spPr>
          <a:xfrm>
            <a:off x="7496325" y="4632050"/>
            <a:ext cx="1532100" cy="389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5504" y="4669062"/>
            <a:ext cx="681649" cy="31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1999" y="4668507"/>
            <a:ext cx="681661" cy="31584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 txBox="1"/>
          <p:nvPr/>
        </p:nvSpPr>
        <p:spPr>
          <a:xfrm rot="-5400000">
            <a:off x="7053256" y="2746058"/>
            <a:ext cx="3445837" cy="41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id" sz="1300" b="0" i="0" u="none" strike="noStrike" cap="none" dirty="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Owner : </a:t>
            </a:r>
            <a:r>
              <a:rPr lang="en-US" sz="1300" dirty="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Muhammad Aziz Habiburrahim</a:t>
            </a:r>
            <a:endParaRPr sz="1300" b="0" i="0" u="none" strike="noStrike" cap="none" dirty="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359325" y="817675"/>
            <a:ext cx="82245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 i="1">
                <a:latin typeface="Roboto"/>
                <a:ea typeface="Roboto"/>
                <a:cs typeface="Roboto"/>
                <a:sym typeface="Roboto"/>
              </a:rPr>
              <a:t>Olah dataset yang sudah disediakan pada link berikut </a:t>
            </a:r>
            <a:r>
              <a:rPr lang="id" sz="1000" i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https://bit.ly/DatasetSCDataScienceMar2025MySkillxIdScore</a:t>
            </a:r>
            <a:r>
              <a:rPr lang="id" sz="1000" i="1">
                <a:latin typeface="Roboto"/>
                <a:ea typeface="Roboto"/>
                <a:cs typeface="Roboto"/>
                <a:sym typeface="Roboto"/>
              </a:rPr>
              <a:t> pada Google Colab </a:t>
            </a:r>
            <a:r>
              <a:rPr lang="id" sz="1000" i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https://colab.research.google.com/</a:t>
            </a:r>
            <a:r>
              <a:rPr lang="id" sz="1000" i="1">
                <a:latin typeface="Roboto"/>
                <a:ea typeface="Roboto"/>
                <a:cs typeface="Roboto"/>
                <a:sym typeface="Roboto"/>
              </a:rPr>
              <a:t> sesuai arahan dari tutor. Jika sudah, screenshot hasil olahan data tersebut dan tambahkan pada slide ini.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5D0CB4-9597-481E-A23E-3CE93D753B1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814" t="60362" r="64568" b="18849"/>
          <a:stretch/>
        </p:blipFill>
        <p:spPr>
          <a:xfrm>
            <a:off x="498817" y="1510375"/>
            <a:ext cx="7703491" cy="294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52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8"/>
          <p:cNvGrpSpPr/>
          <p:nvPr/>
        </p:nvGrpSpPr>
        <p:grpSpPr>
          <a:xfrm>
            <a:off x="3854590" y="4740706"/>
            <a:ext cx="1434817" cy="389011"/>
            <a:chOff x="3248325" y="4588800"/>
            <a:chExt cx="2045939" cy="554700"/>
          </a:xfrm>
        </p:grpSpPr>
        <p:sp>
          <p:nvSpPr>
            <p:cNvPr id="127" name="Google Shape;127;p18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" name="Google Shape;130;p18"/>
          <p:cNvGrpSpPr/>
          <p:nvPr/>
        </p:nvGrpSpPr>
        <p:grpSpPr>
          <a:xfrm>
            <a:off x="8325085" y="65151"/>
            <a:ext cx="763768" cy="752531"/>
            <a:chOff x="695950" y="3458000"/>
            <a:chExt cx="966550" cy="952450"/>
          </a:xfrm>
        </p:grpSpPr>
        <p:sp>
          <p:nvSpPr>
            <p:cNvPr id="131" name="Google Shape;131;p18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" name="Google Shape;140;p18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359325" y="164275"/>
            <a:ext cx="7884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id" sz="3300" b="1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Practice using Google Colab </a:t>
            </a:r>
            <a:endParaRPr sz="3300" b="1" i="0" u="none" strike="noStrike" cap="none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18"/>
          <p:cNvSpPr/>
          <p:nvPr/>
        </p:nvSpPr>
        <p:spPr>
          <a:xfrm>
            <a:off x="7496325" y="4632050"/>
            <a:ext cx="1532100" cy="389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5504" y="4669062"/>
            <a:ext cx="681649" cy="31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1999" y="4668507"/>
            <a:ext cx="681661" cy="31584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 txBox="1"/>
          <p:nvPr/>
        </p:nvSpPr>
        <p:spPr>
          <a:xfrm rot="-5400000">
            <a:off x="7053256" y="2746058"/>
            <a:ext cx="3445837" cy="41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id" sz="1300" b="0" i="0" u="none" strike="noStrike" cap="none" dirty="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Owner : </a:t>
            </a:r>
            <a:r>
              <a:rPr lang="en-US" sz="1300" dirty="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Muhammad Aziz Habiburrahim</a:t>
            </a:r>
            <a:endParaRPr sz="1300" b="0" i="0" u="none" strike="noStrike" cap="none" dirty="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359325" y="817675"/>
            <a:ext cx="82245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 i="1">
                <a:latin typeface="Roboto"/>
                <a:ea typeface="Roboto"/>
                <a:cs typeface="Roboto"/>
                <a:sym typeface="Roboto"/>
              </a:rPr>
              <a:t>Olah dataset yang sudah disediakan pada link berikut </a:t>
            </a:r>
            <a:r>
              <a:rPr lang="id" sz="1000" i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https://bit.ly/DatasetSCDataScienceMar2025MySkillxIdScore</a:t>
            </a:r>
            <a:r>
              <a:rPr lang="id" sz="1000" i="1">
                <a:latin typeface="Roboto"/>
                <a:ea typeface="Roboto"/>
                <a:cs typeface="Roboto"/>
                <a:sym typeface="Roboto"/>
              </a:rPr>
              <a:t> pada Google Colab </a:t>
            </a:r>
            <a:r>
              <a:rPr lang="id" sz="1000" i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https://colab.research.google.com/</a:t>
            </a:r>
            <a:r>
              <a:rPr lang="id" sz="1000" i="1">
                <a:latin typeface="Roboto"/>
                <a:ea typeface="Roboto"/>
                <a:cs typeface="Roboto"/>
                <a:sym typeface="Roboto"/>
              </a:rPr>
              <a:t> sesuai arahan dari tutor. Jika sudah, screenshot hasil olahan data tersebut dan tambahkan pada slide ini.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C2868-C40F-45B1-9885-6FB75E38359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815" t="27793" r="50000" b="41395"/>
          <a:stretch/>
        </p:blipFill>
        <p:spPr>
          <a:xfrm>
            <a:off x="403270" y="1510375"/>
            <a:ext cx="7599342" cy="291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44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8"/>
          <p:cNvGrpSpPr/>
          <p:nvPr/>
        </p:nvGrpSpPr>
        <p:grpSpPr>
          <a:xfrm>
            <a:off x="3854590" y="4740706"/>
            <a:ext cx="1434817" cy="389011"/>
            <a:chOff x="3248325" y="4588800"/>
            <a:chExt cx="2045939" cy="554700"/>
          </a:xfrm>
        </p:grpSpPr>
        <p:sp>
          <p:nvSpPr>
            <p:cNvPr id="127" name="Google Shape;127;p18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" name="Google Shape;130;p18"/>
          <p:cNvGrpSpPr/>
          <p:nvPr/>
        </p:nvGrpSpPr>
        <p:grpSpPr>
          <a:xfrm>
            <a:off x="8325085" y="65151"/>
            <a:ext cx="763768" cy="752531"/>
            <a:chOff x="695950" y="3458000"/>
            <a:chExt cx="966550" cy="952450"/>
          </a:xfrm>
        </p:grpSpPr>
        <p:sp>
          <p:nvSpPr>
            <p:cNvPr id="131" name="Google Shape;131;p18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" name="Google Shape;140;p18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359325" y="164275"/>
            <a:ext cx="7884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id" sz="3300" b="1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Practice using Google Colab </a:t>
            </a:r>
            <a:endParaRPr sz="3300" b="1" i="0" u="none" strike="noStrike" cap="none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18"/>
          <p:cNvSpPr/>
          <p:nvPr/>
        </p:nvSpPr>
        <p:spPr>
          <a:xfrm>
            <a:off x="7496325" y="4632050"/>
            <a:ext cx="1532100" cy="389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5504" y="4669062"/>
            <a:ext cx="681649" cy="31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1999" y="4668507"/>
            <a:ext cx="681661" cy="31584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 txBox="1"/>
          <p:nvPr/>
        </p:nvSpPr>
        <p:spPr>
          <a:xfrm rot="-5400000">
            <a:off x="7053256" y="2746058"/>
            <a:ext cx="3445837" cy="41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id" sz="1300" b="0" i="0" u="none" strike="noStrike" cap="none" dirty="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Owner : </a:t>
            </a:r>
            <a:r>
              <a:rPr lang="en-US" sz="1300" dirty="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Muhammad Aziz Habiburrahim</a:t>
            </a:r>
            <a:endParaRPr sz="1300" b="0" i="0" u="none" strike="noStrike" cap="none" dirty="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359325" y="817675"/>
            <a:ext cx="82245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 i="1">
                <a:latin typeface="Roboto"/>
                <a:ea typeface="Roboto"/>
                <a:cs typeface="Roboto"/>
                <a:sym typeface="Roboto"/>
              </a:rPr>
              <a:t>Olah dataset yang sudah disediakan pada link berikut </a:t>
            </a:r>
            <a:r>
              <a:rPr lang="id" sz="1000" i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https://bit.ly/DatasetSCDataScienceMar2025MySkillxIdScore</a:t>
            </a:r>
            <a:r>
              <a:rPr lang="id" sz="1000" i="1">
                <a:latin typeface="Roboto"/>
                <a:ea typeface="Roboto"/>
                <a:cs typeface="Roboto"/>
                <a:sym typeface="Roboto"/>
              </a:rPr>
              <a:t> pada Google Colab </a:t>
            </a:r>
            <a:r>
              <a:rPr lang="id" sz="1000" i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https://colab.research.google.com/</a:t>
            </a:r>
            <a:r>
              <a:rPr lang="id" sz="1000" i="1">
                <a:latin typeface="Roboto"/>
                <a:ea typeface="Roboto"/>
                <a:cs typeface="Roboto"/>
                <a:sym typeface="Roboto"/>
              </a:rPr>
              <a:t> sesuai arahan dari tutor. Jika sudah, screenshot hasil olahan data tersebut dan tambahkan pada slide ini.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C6C984-6B95-421A-9C78-B6DFAE9A5AB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815" t="22219" r="42154" b="16632"/>
          <a:stretch/>
        </p:blipFill>
        <p:spPr>
          <a:xfrm>
            <a:off x="1579046" y="1292774"/>
            <a:ext cx="5381029" cy="348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73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8"/>
          <p:cNvGrpSpPr/>
          <p:nvPr/>
        </p:nvGrpSpPr>
        <p:grpSpPr>
          <a:xfrm>
            <a:off x="3854590" y="4740706"/>
            <a:ext cx="1434817" cy="389011"/>
            <a:chOff x="3248325" y="4588800"/>
            <a:chExt cx="2045939" cy="554700"/>
          </a:xfrm>
        </p:grpSpPr>
        <p:sp>
          <p:nvSpPr>
            <p:cNvPr id="127" name="Google Shape;127;p18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" name="Google Shape;130;p18"/>
          <p:cNvGrpSpPr/>
          <p:nvPr/>
        </p:nvGrpSpPr>
        <p:grpSpPr>
          <a:xfrm>
            <a:off x="8325085" y="65151"/>
            <a:ext cx="763768" cy="752531"/>
            <a:chOff x="695950" y="3458000"/>
            <a:chExt cx="966550" cy="952450"/>
          </a:xfrm>
        </p:grpSpPr>
        <p:sp>
          <p:nvSpPr>
            <p:cNvPr id="131" name="Google Shape;131;p18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" name="Google Shape;140;p18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359325" y="164275"/>
            <a:ext cx="7884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id" sz="3300" b="1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Practice using Google Colab </a:t>
            </a:r>
            <a:endParaRPr sz="3300" b="1" i="0" u="none" strike="noStrike" cap="none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18"/>
          <p:cNvSpPr/>
          <p:nvPr/>
        </p:nvSpPr>
        <p:spPr>
          <a:xfrm>
            <a:off x="7496325" y="4632050"/>
            <a:ext cx="1532100" cy="389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5504" y="4669062"/>
            <a:ext cx="681649" cy="31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1999" y="4668507"/>
            <a:ext cx="681661" cy="31584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 txBox="1"/>
          <p:nvPr/>
        </p:nvSpPr>
        <p:spPr>
          <a:xfrm rot="-5400000">
            <a:off x="7053256" y="2746058"/>
            <a:ext cx="3445837" cy="41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id" sz="1300" b="0" i="0" u="none" strike="noStrike" cap="none" dirty="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Owner : </a:t>
            </a:r>
            <a:r>
              <a:rPr lang="en-US" sz="1300" dirty="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Muhammad Aziz Habiburrahim</a:t>
            </a:r>
            <a:endParaRPr sz="1300" b="0" i="0" u="none" strike="noStrike" cap="none" dirty="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359325" y="817675"/>
            <a:ext cx="82245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 i="1">
                <a:latin typeface="Roboto"/>
                <a:ea typeface="Roboto"/>
                <a:cs typeface="Roboto"/>
                <a:sym typeface="Roboto"/>
              </a:rPr>
              <a:t>Olah dataset yang sudah disediakan pada link berikut </a:t>
            </a:r>
            <a:r>
              <a:rPr lang="id" sz="1000" i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https://bit.ly/DatasetSCDataScienceMar2025MySkillxIdScore</a:t>
            </a:r>
            <a:r>
              <a:rPr lang="id" sz="1000" i="1">
                <a:latin typeface="Roboto"/>
                <a:ea typeface="Roboto"/>
                <a:cs typeface="Roboto"/>
                <a:sym typeface="Roboto"/>
              </a:rPr>
              <a:t> pada Google Colab </a:t>
            </a:r>
            <a:r>
              <a:rPr lang="id" sz="1000" i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https://colab.research.google.com/</a:t>
            </a:r>
            <a:r>
              <a:rPr lang="id" sz="1000" i="1">
                <a:latin typeface="Roboto"/>
                <a:ea typeface="Roboto"/>
                <a:cs typeface="Roboto"/>
                <a:sym typeface="Roboto"/>
              </a:rPr>
              <a:t> sesuai arahan dari tutor. Jika sudah, screenshot hasil olahan data tersebut dan tambahkan pada slide ini.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63D656-3224-4A9A-B95C-C8C6639B40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815" t="18337" r="50000" b="21852"/>
          <a:stretch/>
        </p:blipFill>
        <p:spPr>
          <a:xfrm>
            <a:off x="2063704" y="1336868"/>
            <a:ext cx="4573718" cy="340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6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8"/>
          <p:cNvGrpSpPr/>
          <p:nvPr/>
        </p:nvGrpSpPr>
        <p:grpSpPr>
          <a:xfrm>
            <a:off x="3854590" y="4740706"/>
            <a:ext cx="1434817" cy="389011"/>
            <a:chOff x="3248325" y="4588800"/>
            <a:chExt cx="2045939" cy="554700"/>
          </a:xfrm>
        </p:grpSpPr>
        <p:sp>
          <p:nvSpPr>
            <p:cNvPr id="127" name="Google Shape;127;p18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" name="Google Shape;130;p18"/>
          <p:cNvGrpSpPr/>
          <p:nvPr/>
        </p:nvGrpSpPr>
        <p:grpSpPr>
          <a:xfrm>
            <a:off x="8325085" y="65151"/>
            <a:ext cx="763768" cy="752531"/>
            <a:chOff x="695950" y="3458000"/>
            <a:chExt cx="966550" cy="952450"/>
          </a:xfrm>
        </p:grpSpPr>
        <p:sp>
          <p:nvSpPr>
            <p:cNvPr id="131" name="Google Shape;131;p18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" name="Google Shape;140;p18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359325" y="164275"/>
            <a:ext cx="7884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id" sz="3300" b="1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Practice using Google Colab </a:t>
            </a:r>
            <a:endParaRPr sz="3300" b="1" i="0" u="none" strike="noStrike" cap="none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18"/>
          <p:cNvSpPr/>
          <p:nvPr/>
        </p:nvSpPr>
        <p:spPr>
          <a:xfrm>
            <a:off x="7496325" y="4632050"/>
            <a:ext cx="1532100" cy="389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5504" y="4669062"/>
            <a:ext cx="681649" cy="31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1999" y="4668507"/>
            <a:ext cx="681661" cy="31584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 txBox="1"/>
          <p:nvPr/>
        </p:nvSpPr>
        <p:spPr>
          <a:xfrm rot="-5400000">
            <a:off x="7053256" y="2746058"/>
            <a:ext cx="3445837" cy="41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id" sz="1300" b="0" i="0" u="none" strike="noStrike" cap="none" dirty="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Owner : </a:t>
            </a:r>
            <a:r>
              <a:rPr lang="en-US" sz="1300" dirty="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Muhammad Aziz Habiburrahim</a:t>
            </a:r>
            <a:endParaRPr sz="1300" b="0" i="0" u="none" strike="noStrike" cap="none" dirty="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359325" y="817675"/>
            <a:ext cx="82245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 i="1">
                <a:latin typeface="Roboto"/>
                <a:ea typeface="Roboto"/>
                <a:cs typeface="Roboto"/>
                <a:sym typeface="Roboto"/>
              </a:rPr>
              <a:t>Olah dataset yang sudah disediakan pada link berikut </a:t>
            </a:r>
            <a:r>
              <a:rPr lang="id" sz="1000" i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https://bit.ly/DatasetSCDataScienceMar2025MySkillxIdScore</a:t>
            </a:r>
            <a:r>
              <a:rPr lang="id" sz="1000" i="1">
                <a:latin typeface="Roboto"/>
                <a:ea typeface="Roboto"/>
                <a:cs typeface="Roboto"/>
                <a:sym typeface="Roboto"/>
              </a:rPr>
              <a:t> pada Google Colab </a:t>
            </a:r>
            <a:r>
              <a:rPr lang="id" sz="1000" i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https://colab.research.google.com/</a:t>
            </a:r>
            <a:r>
              <a:rPr lang="id" sz="1000" i="1">
                <a:latin typeface="Roboto"/>
                <a:ea typeface="Roboto"/>
                <a:cs typeface="Roboto"/>
                <a:sym typeface="Roboto"/>
              </a:rPr>
              <a:t> sesuai arahan dari tutor. Jika sudah, screenshot hasil olahan data tersebut dan tambahkan pada slide ini.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2312B4-CAF4-4E2B-B978-AC257015D0A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815" t="9063" r="65802" b="31513"/>
          <a:stretch/>
        </p:blipFill>
        <p:spPr>
          <a:xfrm>
            <a:off x="2811315" y="1322527"/>
            <a:ext cx="3177259" cy="361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08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8"/>
          <p:cNvGrpSpPr/>
          <p:nvPr/>
        </p:nvGrpSpPr>
        <p:grpSpPr>
          <a:xfrm>
            <a:off x="3854590" y="4740706"/>
            <a:ext cx="1434817" cy="389011"/>
            <a:chOff x="3248325" y="4588800"/>
            <a:chExt cx="2045939" cy="554700"/>
          </a:xfrm>
        </p:grpSpPr>
        <p:sp>
          <p:nvSpPr>
            <p:cNvPr id="127" name="Google Shape;127;p18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" name="Google Shape;130;p18"/>
          <p:cNvGrpSpPr/>
          <p:nvPr/>
        </p:nvGrpSpPr>
        <p:grpSpPr>
          <a:xfrm>
            <a:off x="8325085" y="65151"/>
            <a:ext cx="763768" cy="752531"/>
            <a:chOff x="695950" y="3458000"/>
            <a:chExt cx="966550" cy="952450"/>
          </a:xfrm>
        </p:grpSpPr>
        <p:sp>
          <p:nvSpPr>
            <p:cNvPr id="131" name="Google Shape;131;p18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" name="Google Shape;140;p18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359325" y="164275"/>
            <a:ext cx="7884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id" sz="3300" b="1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Practice using Google Colab </a:t>
            </a:r>
            <a:endParaRPr sz="3300" b="1" i="0" u="none" strike="noStrike" cap="none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18"/>
          <p:cNvSpPr/>
          <p:nvPr/>
        </p:nvSpPr>
        <p:spPr>
          <a:xfrm>
            <a:off x="7496325" y="4632050"/>
            <a:ext cx="1532100" cy="389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5504" y="4669062"/>
            <a:ext cx="681649" cy="31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1999" y="4668507"/>
            <a:ext cx="681661" cy="31584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 txBox="1"/>
          <p:nvPr/>
        </p:nvSpPr>
        <p:spPr>
          <a:xfrm rot="-5400000">
            <a:off x="7053256" y="2746058"/>
            <a:ext cx="3445837" cy="41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id" sz="1300" b="0" i="0" u="none" strike="noStrike" cap="none" dirty="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Owner : </a:t>
            </a:r>
            <a:r>
              <a:rPr lang="en-US" sz="1300" dirty="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Muhammad Aziz Habiburrahim</a:t>
            </a:r>
            <a:endParaRPr sz="1300" b="0" i="0" u="none" strike="noStrike" cap="none" dirty="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359325" y="817675"/>
            <a:ext cx="82245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 i="1">
                <a:latin typeface="Roboto"/>
                <a:ea typeface="Roboto"/>
                <a:cs typeface="Roboto"/>
                <a:sym typeface="Roboto"/>
              </a:rPr>
              <a:t>Olah dataset yang sudah disediakan pada link berikut </a:t>
            </a:r>
            <a:r>
              <a:rPr lang="id" sz="1000" i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https://bit.ly/DatasetSCDataScienceMar2025MySkillxIdScore</a:t>
            </a:r>
            <a:r>
              <a:rPr lang="id" sz="1000" i="1">
                <a:latin typeface="Roboto"/>
                <a:ea typeface="Roboto"/>
                <a:cs typeface="Roboto"/>
                <a:sym typeface="Roboto"/>
              </a:rPr>
              <a:t> pada Google Colab </a:t>
            </a:r>
            <a:r>
              <a:rPr lang="id" sz="1000" i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https://colab.research.google.com/</a:t>
            </a:r>
            <a:r>
              <a:rPr lang="id" sz="1000" i="1">
                <a:latin typeface="Roboto"/>
                <a:ea typeface="Roboto"/>
                <a:cs typeface="Roboto"/>
                <a:sym typeface="Roboto"/>
              </a:rPr>
              <a:t> sesuai arahan dari tutor. Jika sudah, screenshot hasil olahan data tersebut dan tambahkan pada slide ini.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4A9874-EE77-4399-9ED0-FBCEAB99284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815" t="27793" r="60988" b="42932"/>
          <a:stretch/>
        </p:blipFill>
        <p:spPr>
          <a:xfrm>
            <a:off x="1145203" y="1438934"/>
            <a:ext cx="6652743" cy="320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07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8"/>
          <p:cNvGrpSpPr/>
          <p:nvPr/>
        </p:nvGrpSpPr>
        <p:grpSpPr>
          <a:xfrm>
            <a:off x="3854590" y="4740706"/>
            <a:ext cx="1434817" cy="389011"/>
            <a:chOff x="3248325" y="4588800"/>
            <a:chExt cx="2045939" cy="554700"/>
          </a:xfrm>
        </p:grpSpPr>
        <p:sp>
          <p:nvSpPr>
            <p:cNvPr id="127" name="Google Shape;127;p18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" name="Google Shape;130;p18"/>
          <p:cNvGrpSpPr/>
          <p:nvPr/>
        </p:nvGrpSpPr>
        <p:grpSpPr>
          <a:xfrm>
            <a:off x="8325085" y="65151"/>
            <a:ext cx="763768" cy="752531"/>
            <a:chOff x="695950" y="3458000"/>
            <a:chExt cx="966550" cy="952450"/>
          </a:xfrm>
        </p:grpSpPr>
        <p:sp>
          <p:nvSpPr>
            <p:cNvPr id="131" name="Google Shape;131;p18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" name="Google Shape;140;p18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359325" y="164275"/>
            <a:ext cx="7884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id" sz="3300" b="1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Practice using Google Colab </a:t>
            </a:r>
            <a:endParaRPr sz="3300" b="1" i="0" u="none" strike="noStrike" cap="none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18"/>
          <p:cNvSpPr/>
          <p:nvPr/>
        </p:nvSpPr>
        <p:spPr>
          <a:xfrm>
            <a:off x="7496325" y="4632050"/>
            <a:ext cx="1532100" cy="389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5504" y="4669062"/>
            <a:ext cx="681649" cy="31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1999" y="4668507"/>
            <a:ext cx="681661" cy="31584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 txBox="1"/>
          <p:nvPr/>
        </p:nvSpPr>
        <p:spPr>
          <a:xfrm rot="-5400000">
            <a:off x="7053256" y="2746058"/>
            <a:ext cx="3445837" cy="41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id" sz="1300" b="0" i="0" u="none" strike="noStrike" cap="none" dirty="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Owner : </a:t>
            </a:r>
            <a:r>
              <a:rPr lang="en-US" sz="1300" dirty="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Muhammad Aziz Habiburrahim</a:t>
            </a:r>
            <a:endParaRPr sz="1300" b="0" i="0" u="none" strike="noStrike" cap="none" dirty="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359325" y="817675"/>
            <a:ext cx="82245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 i="1">
                <a:latin typeface="Roboto"/>
                <a:ea typeface="Roboto"/>
                <a:cs typeface="Roboto"/>
                <a:sym typeface="Roboto"/>
              </a:rPr>
              <a:t>Olah dataset yang sudah disediakan pada link berikut </a:t>
            </a:r>
            <a:r>
              <a:rPr lang="id" sz="1000" i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https://bit.ly/DatasetSCDataScienceMar2025MySkillxIdScore</a:t>
            </a:r>
            <a:r>
              <a:rPr lang="id" sz="1000" i="1">
                <a:latin typeface="Roboto"/>
                <a:ea typeface="Roboto"/>
                <a:cs typeface="Roboto"/>
                <a:sym typeface="Roboto"/>
              </a:rPr>
              <a:t> pada Google Colab </a:t>
            </a:r>
            <a:r>
              <a:rPr lang="id" sz="1000" i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https://colab.research.google.com/</a:t>
            </a:r>
            <a:r>
              <a:rPr lang="id" sz="1000" i="1">
                <a:latin typeface="Roboto"/>
                <a:ea typeface="Roboto"/>
                <a:cs typeface="Roboto"/>
                <a:sym typeface="Roboto"/>
              </a:rPr>
              <a:t> sesuai arahan dari tutor. Jika sudah, screenshot hasil olahan data tersebut dan tambahkan pada slide ini.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44DE4E-3684-4FB1-BA1C-65D20B979D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775" y="1510375"/>
            <a:ext cx="4031496" cy="32127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23DF99-2FCE-441E-A1C9-F480D66B99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4271" y="1510375"/>
            <a:ext cx="4027728" cy="320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79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8"/>
          <p:cNvGrpSpPr/>
          <p:nvPr/>
        </p:nvGrpSpPr>
        <p:grpSpPr>
          <a:xfrm>
            <a:off x="3854590" y="4740706"/>
            <a:ext cx="1434817" cy="389011"/>
            <a:chOff x="3248325" y="4588800"/>
            <a:chExt cx="2045939" cy="554700"/>
          </a:xfrm>
        </p:grpSpPr>
        <p:sp>
          <p:nvSpPr>
            <p:cNvPr id="127" name="Google Shape;127;p18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" name="Google Shape;130;p18"/>
          <p:cNvGrpSpPr/>
          <p:nvPr/>
        </p:nvGrpSpPr>
        <p:grpSpPr>
          <a:xfrm>
            <a:off x="8325085" y="65151"/>
            <a:ext cx="763768" cy="752531"/>
            <a:chOff x="695950" y="3458000"/>
            <a:chExt cx="966550" cy="952450"/>
          </a:xfrm>
        </p:grpSpPr>
        <p:sp>
          <p:nvSpPr>
            <p:cNvPr id="131" name="Google Shape;131;p18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" name="Google Shape;140;p18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359325" y="164275"/>
            <a:ext cx="7884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id" sz="3300" b="1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Practice using Google Colab </a:t>
            </a:r>
            <a:endParaRPr sz="3300" b="1" i="0" u="none" strike="noStrike" cap="none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18"/>
          <p:cNvSpPr/>
          <p:nvPr/>
        </p:nvSpPr>
        <p:spPr>
          <a:xfrm>
            <a:off x="7496325" y="4632050"/>
            <a:ext cx="1532100" cy="389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5504" y="4669062"/>
            <a:ext cx="681649" cy="31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1999" y="4668507"/>
            <a:ext cx="681661" cy="31584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 txBox="1"/>
          <p:nvPr/>
        </p:nvSpPr>
        <p:spPr>
          <a:xfrm rot="-5400000">
            <a:off x="7053256" y="2746058"/>
            <a:ext cx="3445837" cy="41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id" sz="1300" b="0" i="0" u="none" strike="noStrike" cap="none" dirty="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Owner : </a:t>
            </a:r>
            <a:r>
              <a:rPr lang="en-US" sz="1300" dirty="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Muhammad Aziz Habiburrahim</a:t>
            </a:r>
            <a:endParaRPr sz="1300" b="0" i="0" u="none" strike="noStrike" cap="none" dirty="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359325" y="817675"/>
            <a:ext cx="82245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 i="1">
                <a:latin typeface="Roboto"/>
                <a:ea typeface="Roboto"/>
                <a:cs typeface="Roboto"/>
                <a:sym typeface="Roboto"/>
              </a:rPr>
              <a:t>Olah dataset yang sudah disediakan pada link berikut </a:t>
            </a:r>
            <a:r>
              <a:rPr lang="id" sz="1000" i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https://bit.ly/DatasetSCDataScienceMar2025MySkillxIdScore</a:t>
            </a:r>
            <a:r>
              <a:rPr lang="id" sz="1000" i="1">
                <a:latin typeface="Roboto"/>
                <a:ea typeface="Roboto"/>
                <a:cs typeface="Roboto"/>
                <a:sym typeface="Roboto"/>
              </a:rPr>
              <a:t> pada Google Colab </a:t>
            </a:r>
            <a:r>
              <a:rPr lang="id" sz="1000" i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https://colab.research.google.com/</a:t>
            </a:r>
            <a:r>
              <a:rPr lang="id" sz="1000" i="1">
                <a:latin typeface="Roboto"/>
                <a:ea typeface="Roboto"/>
                <a:cs typeface="Roboto"/>
                <a:sym typeface="Roboto"/>
              </a:rPr>
              <a:t> sesuai arahan dari tutor. Jika sudah, screenshot hasil olahan data tersebut dan tambahkan pada slide ini.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5A9617-BAAD-46C0-8DFD-1D4B1427DD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815" t="12763" r="51358" b="20095"/>
          <a:stretch/>
        </p:blipFill>
        <p:spPr>
          <a:xfrm>
            <a:off x="2191832" y="1307993"/>
            <a:ext cx="4211258" cy="362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58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8"/>
          <p:cNvGrpSpPr/>
          <p:nvPr/>
        </p:nvGrpSpPr>
        <p:grpSpPr>
          <a:xfrm>
            <a:off x="3854590" y="4740706"/>
            <a:ext cx="1434817" cy="389011"/>
            <a:chOff x="3248325" y="4588800"/>
            <a:chExt cx="2045939" cy="554700"/>
          </a:xfrm>
        </p:grpSpPr>
        <p:sp>
          <p:nvSpPr>
            <p:cNvPr id="127" name="Google Shape;127;p18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" name="Google Shape;130;p18"/>
          <p:cNvGrpSpPr/>
          <p:nvPr/>
        </p:nvGrpSpPr>
        <p:grpSpPr>
          <a:xfrm>
            <a:off x="8325085" y="65151"/>
            <a:ext cx="763768" cy="752531"/>
            <a:chOff x="695950" y="3458000"/>
            <a:chExt cx="966550" cy="952450"/>
          </a:xfrm>
        </p:grpSpPr>
        <p:sp>
          <p:nvSpPr>
            <p:cNvPr id="131" name="Google Shape;131;p18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" name="Google Shape;140;p18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359325" y="164275"/>
            <a:ext cx="7884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id" sz="3300" b="1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Practice using Google Colab </a:t>
            </a:r>
            <a:endParaRPr sz="3300" b="1" i="0" u="none" strike="noStrike" cap="none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18"/>
          <p:cNvSpPr/>
          <p:nvPr/>
        </p:nvSpPr>
        <p:spPr>
          <a:xfrm>
            <a:off x="7496325" y="4632050"/>
            <a:ext cx="1532100" cy="389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5504" y="4669062"/>
            <a:ext cx="681649" cy="31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1999" y="4668507"/>
            <a:ext cx="681661" cy="31584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 txBox="1"/>
          <p:nvPr/>
        </p:nvSpPr>
        <p:spPr>
          <a:xfrm rot="-5400000">
            <a:off x="7053256" y="2746058"/>
            <a:ext cx="3445837" cy="41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id" sz="1300" b="0" i="0" u="none" strike="noStrike" cap="none" dirty="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Owner : </a:t>
            </a:r>
            <a:r>
              <a:rPr lang="en-US" sz="1300" dirty="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Muhammad Aziz Habiburrahim</a:t>
            </a:r>
            <a:endParaRPr sz="1300" b="0" i="0" u="none" strike="noStrike" cap="none" dirty="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DE0597-FC90-4B6A-A99A-611CA8C86E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678" y="2817710"/>
            <a:ext cx="2413090" cy="19229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1BFD4B-F8D3-49CE-9B86-60DE5C6475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5039" y="2817710"/>
            <a:ext cx="2413090" cy="19229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FD6AE4-847D-47D3-8211-2478E7AC12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813" y="2811940"/>
            <a:ext cx="2413090" cy="19229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9AB4B9-237D-44E0-8D98-612A36104C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1223" y="727966"/>
            <a:ext cx="2413090" cy="19229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0C3C61-427F-44BF-8896-69B41AE9C6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1752" y="727966"/>
            <a:ext cx="2413090" cy="192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002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7"/>
          <p:cNvGrpSpPr/>
          <p:nvPr/>
        </p:nvGrpSpPr>
        <p:grpSpPr>
          <a:xfrm>
            <a:off x="3854590" y="4740703"/>
            <a:ext cx="1434817" cy="389011"/>
            <a:chOff x="3248325" y="4588800"/>
            <a:chExt cx="2045939" cy="554700"/>
          </a:xfrm>
        </p:grpSpPr>
        <p:sp>
          <p:nvSpPr>
            <p:cNvPr id="101" name="Google Shape;101;p17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7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7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" name="Google Shape;104;p17"/>
          <p:cNvGrpSpPr/>
          <p:nvPr/>
        </p:nvGrpSpPr>
        <p:grpSpPr>
          <a:xfrm>
            <a:off x="8325085" y="65154"/>
            <a:ext cx="763768" cy="752531"/>
            <a:chOff x="695950" y="3458000"/>
            <a:chExt cx="966550" cy="952450"/>
          </a:xfrm>
        </p:grpSpPr>
        <p:sp>
          <p:nvSpPr>
            <p:cNvPr id="105" name="Google Shape;105;p17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7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7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7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7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7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7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7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7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" name="Google Shape;114;p17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359375" y="65150"/>
            <a:ext cx="7808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id" sz="3600" b="1" i="0" u="none" strike="noStrike" cap="none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Course Summary</a:t>
            </a:r>
            <a:endParaRPr sz="3600" b="1" i="0" u="none" strike="noStrike" cap="none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16" name="Google Shape;116;p17"/>
          <p:cNvGraphicFramePr/>
          <p:nvPr>
            <p:extLst>
              <p:ext uri="{D42A27DB-BD31-4B8C-83A1-F6EECF244321}">
                <p14:modId xmlns:p14="http://schemas.microsoft.com/office/powerpoint/2010/main" val="1776585898"/>
              </p:ext>
            </p:extLst>
          </p:nvPr>
        </p:nvGraphicFramePr>
        <p:xfrm>
          <a:off x="400189" y="1114000"/>
          <a:ext cx="8183525" cy="2826470"/>
        </p:xfrm>
        <a:graphic>
          <a:graphicData uri="http://schemas.openxmlformats.org/drawingml/2006/table">
            <a:tbl>
              <a:tblPr>
                <a:noFill/>
                <a:tableStyleId>{BBD3BE41-8E80-4617-85C6-CC2B1769A90E}</a:tableStyleId>
              </a:tblPr>
              <a:tblGrid>
                <a:gridCol w="170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id" sz="16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Poin Belajar</a:t>
                      </a:r>
                      <a:endParaRPr sz="16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solidFill>
                      <a:srgbClr val="98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id" sz="16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Rangkuman</a:t>
                      </a:r>
                      <a:endParaRPr sz="13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solidFill>
                      <a:srgbClr val="98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8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id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Introduction to Data Science</a:t>
                      </a:r>
                      <a:endParaRPr sz="11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D" sz="1100" dirty="0"/>
                        <a:t>Data Science </a:t>
                      </a:r>
                      <a:r>
                        <a:rPr lang="en-ID" sz="1100" dirty="0" err="1"/>
                        <a:t>adalah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bidang</a:t>
                      </a:r>
                      <a:r>
                        <a:rPr lang="en-ID" sz="1100" dirty="0"/>
                        <a:t> yang </a:t>
                      </a:r>
                      <a:r>
                        <a:rPr lang="en-ID" sz="1100" dirty="0" err="1"/>
                        <a:t>menggabungkan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statistik</a:t>
                      </a:r>
                      <a:r>
                        <a:rPr lang="en-ID" sz="1100" dirty="0"/>
                        <a:t>, </a:t>
                      </a:r>
                      <a:r>
                        <a:rPr lang="en-ID" sz="1100" dirty="0" err="1"/>
                        <a:t>pemrograman</a:t>
                      </a:r>
                      <a:r>
                        <a:rPr lang="en-ID" sz="1100" dirty="0"/>
                        <a:t>, dan </a:t>
                      </a:r>
                      <a:r>
                        <a:rPr lang="en-ID" sz="1100" dirty="0" err="1"/>
                        <a:t>analisis</a:t>
                      </a:r>
                      <a:r>
                        <a:rPr lang="en-ID" sz="1100" dirty="0"/>
                        <a:t> data </a:t>
                      </a:r>
                      <a:r>
                        <a:rPr lang="en-ID" sz="1100" dirty="0" err="1"/>
                        <a:t>untuk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menemukan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wawasan</a:t>
                      </a:r>
                      <a:r>
                        <a:rPr lang="en-ID" sz="1100" dirty="0"/>
                        <a:t> yang </a:t>
                      </a:r>
                      <a:r>
                        <a:rPr lang="en-ID" sz="1100" dirty="0" err="1"/>
                        <a:t>berharga</a:t>
                      </a:r>
                      <a:r>
                        <a:rPr lang="en-ID" sz="1100" dirty="0"/>
                        <a:t>. Proses </a:t>
                      </a:r>
                      <a:r>
                        <a:rPr lang="en-ID" sz="1100" dirty="0" err="1"/>
                        <a:t>dalam</a:t>
                      </a:r>
                      <a:r>
                        <a:rPr lang="en-ID" sz="1100" dirty="0"/>
                        <a:t> Data Science </a:t>
                      </a:r>
                      <a:r>
                        <a:rPr lang="en-ID" sz="1100" dirty="0" err="1"/>
                        <a:t>mencakup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pengumpulan</a:t>
                      </a:r>
                      <a:r>
                        <a:rPr lang="en-ID" sz="1100" dirty="0"/>
                        <a:t>, </a:t>
                      </a:r>
                      <a:r>
                        <a:rPr lang="en-ID" sz="1100" dirty="0" err="1"/>
                        <a:t>pembersihan</a:t>
                      </a:r>
                      <a:r>
                        <a:rPr lang="en-ID" sz="1100" dirty="0"/>
                        <a:t>, </a:t>
                      </a:r>
                      <a:r>
                        <a:rPr lang="en-ID" sz="1100" dirty="0" err="1"/>
                        <a:t>eksplorasi</a:t>
                      </a:r>
                      <a:r>
                        <a:rPr lang="en-ID" sz="1100" dirty="0"/>
                        <a:t>, </a:t>
                      </a:r>
                      <a:r>
                        <a:rPr lang="en-ID" sz="1100" dirty="0" err="1"/>
                        <a:t>analisis</a:t>
                      </a:r>
                      <a:r>
                        <a:rPr lang="en-ID" sz="1100" dirty="0"/>
                        <a:t>, dan </a:t>
                      </a:r>
                      <a:r>
                        <a:rPr lang="en-ID" sz="1100" dirty="0" err="1"/>
                        <a:t>visualisasi</a:t>
                      </a:r>
                      <a:r>
                        <a:rPr lang="en-ID" sz="1100" dirty="0"/>
                        <a:t> data. Data Scientist </a:t>
                      </a:r>
                      <a:r>
                        <a:rPr lang="en-ID" sz="1100" dirty="0" err="1"/>
                        <a:t>menggunakan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berbagai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teknik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seperti</a:t>
                      </a:r>
                      <a:r>
                        <a:rPr lang="en-ID" sz="1100" dirty="0"/>
                        <a:t> machine learning dan </a:t>
                      </a:r>
                      <a:r>
                        <a:rPr lang="en-ID" sz="1100" dirty="0" err="1"/>
                        <a:t>algoritma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statistik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untuk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membuat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prediksi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atau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keputusan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berbasis</a:t>
                      </a:r>
                      <a:r>
                        <a:rPr lang="en-ID" sz="1100" dirty="0"/>
                        <a:t> data. Exploratory Data Analysis (EDA) </a:t>
                      </a:r>
                      <a:r>
                        <a:rPr lang="en-ID" sz="1100" dirty="0" err="1"/>
                        <a:t>menjadi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tahap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penting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dalam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memahami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pola</a:t>
                      </a:r>
                      <a:r>
                        <a:rPr lang="en-ID" sz="1100" dirty="0"/>
                        <a:t> dan </a:t>
                      </a:r>
                      <a:r>
                        <a:rPr lang="en-ID" sz="1100" dirty="0" err="1"/>
                        <a:t>distribusi</a:t>
                      </a:r>
                      <a:r>
                        <a:rPr lang="en-ID" sz="1100" dirty="0"/>
                        <a:t> data </a:t>
                      </a:r>
                      <a:r>
                        <a:rPr lang="en-ID" sz="1100" dirty="0" err="1"/>
                        <a:t>sebelum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membangun</a:t>
                      </a:r>
                      <a:r>
                        <a:rPr lang="en-ID" sz="1100" dirty="0"/>
                        <a:t> model. </a:t>
                      </a:r>
                      <a:r>
                        <a:rPr lang="en-ID" sz="1100" dirty="0" err="1"/>
                        <a:t>Selain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itu</a:t>
                      </a:r>
                      <a:r>
                        <a:rPr lang="en-ID" sz="1100" dirty="0"/>
                        <a:t>, machine learning </a:t>
                      </a:r>
                      <a:r>
                        <a:rPr lang="en-ID" sz="1100" dirty="0" err="1"/>
                        <a:t>memungkinkan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sistem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untuk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belajar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dari</a:t>
                      </a:r>
                      <a:r>
                        <a:rPr lang="en-ID" sz="1100" dirty="0"/>
                        <a:t> data </a:t>
                      </a:r>
                      <a:r>
                        <a:rPr lang="en-ID" sz="1100" dirty="0" err="1"/>
                        <a:t>tanpa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pemrograman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eksplisit</a:t>
                      </a:r>
                      <a:r>
                        <a:rPr lang="en-ID" sz="1100" dirty="0"/>
                        <a:t>. Model </a:t>
                      </a:r>
                      <a:r>
                        <a:rPr lang="en-ID" sz="1100" dirty="0" err="1"/>
                        <a:t>prediktif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digunakan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dalam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berbagai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bidang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seperti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keuangan</a:t>
                      </a:r>
                      <a:r>
                        <a:rPr lang="en-ID" sz="1100" dirty="0"/>
                        <a:t>, </a:t>
                      </a:r>
                      <a:r>
                        <a:rPr lang="en-ID" sz="1100" dirty="0" err="1"/>
                        <a:t>kesehatan</a:t>
                      </a:r>
                      <a:r>
                        <a:rPr lang="en-ID" sz="1100" dirty="0"/>
                        <a:t>, dan </a:t>
                      </a:r>
                      <a:r>
                        <a:rPr lang="en-ID" sz="1100" dirty="0" err="1"/>
                        <a:t>pemasaran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untuk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mengoptimalkan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strategi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bisnis</a:t>
                      </a:r>
                      <a:r>
                        <a:rPr lang="en-ID" sz="1100" dirty="0"/>
                        <a:t>. Data Science juga </a:t>
                      </a:r>
                      <a:r>
                        <a:rPr lang="en-ID" sz="1100" dirty="0" err="1"/>
                        <a:t>memanfaatkan</a:t>
                      </a:r>
                      <a:r>
                        <a:rPr lang="en-ID" sz="1100" dirty="0"/>
                        <a:t> big data dan cloud computing </a:t>
                      </a:r>
                      <a:r>
                        <a:rPr lang="en-ID" sz="1100" dirty="0" err="1"/>
                        <a:t>untuk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mengelola</a:t>
                      </a:r>
                      <a:r>
                        <a:rPr lang="en-ID" sz="1100" dirty="0"/>
                        <a:t> dan </a:t>
                      </a:r>
                      <a:r>
                        <a:rPr lang="en-ID" sz="1100" dirty="0" err="1"/>
                        <a:t>memproses</a:t>
                      </a:r>
                      <a:r>
                        <a:rPr lang="en-ID" sz="1100" dirty="0"/>
                        <a:t> data </a:t>
                      </a:r>
                      <a:r>
                        <a:rPr lang="en-ID" sz="1100" dirty="0" err="1"/>
                        <a:t>dalam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skala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besar</a:t>
                      </a:r>
                      <a:r>
                        <a:rPr lang="en-ID" sz="1100" dirty="0"/>
                        <a:t>. </a:t>
                      </a:r>
                      <a:r>
                        <a:rPr lang="en-ID" sz="1100" dirty="0" err="1"/>
                        <a:t>Pemahaman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tentang</a:t>
                      </a:r>
                      <a:r>
                        <a:rPr lang="en-ID" sz="1100" dirty="0"/>
                        <a:t> data cleaning </a:t>
                      </a:r>
                      <a:r>
                        <a:rPr lang="en-ID" sz="1100" dirty="0" err="1"/>
                        <a:t>sangat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penting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untuk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memastikan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kualitas</a:t>
                      </a:r>
                      <a:r>
                        <a:rPr lang="en-ID" sz="1100" dirty="0"/>
                        <a:t> data yang </a:t>
                      </a:r>
                      <a:r>
                        <a:rPr lang="en-ID" sz="1100" dirty="0" err="1"/>
                        <a:t>baik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sebelum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dianalisis</a:t>
                      </a:r>
                      <a:r>
                        <a:rPr lang="en-ID" sz="1100" dirty="0"/>
                        <a:t>. </a:t>
                      </a:r>
                      <a:r>
                        <a:rPr lang="en-ID" sz="1100" dirty="0" err="1"/>
                        <a:t>Visualisasi</a:t>
                      </a:r>
                      <a:r>
                        <a:rPr lang="en-ID" sz="1100" dirty="0"/>
                        <a:t> data </a:t>
                      </a:r>
                      <a:r>
                        <a:rPr lang="en-ID" sz="1100" dirty="0" err="1"/>
                        <a:t>membantu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menyampaikan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temuan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secara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lebih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jelas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kepada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pengambil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keputusan</a:t>
                      </a:r>
                      <a:r>
                        <a:rPr lang="en-ID" sz="1100" dirty="0"/>
                        <a:t>. </a:t>
                      </a:r>
                      <a:r>
                        <a:rPr lang="en-ID" sz="1100" dirty="0" err="1"/>
                        <a:t>Secara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keseluruhan</a:t>
                      </a:r>
                      <a:r>
                        <a:rPr lang="en-ID" sz="1100" dirty="0"/>
                        <a:t>, Data Science </a:t>
                      </a:r>
                      <a:r>
                        <a:rPr lang="en-ID" sz="1100" dirty="0" err="1"/>
                        <a:t>berperan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penting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dalam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mengubah</a:t>
                      </a:r>
                      <a:r>
                        <a:rPr lang="en-ID" sz="1100" dirty="0"/>
                        <a:t> data </a:t>
                      </a:r>
                      <a:r>
                        <a:rPr lang="en-ID" sz="1100" dirty="0" err="1"/>
                        <a:t>mentah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menjadi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informasi</a:t>
                      </a:r>
                      <a:r>
                        <a:rPr lang="en-ID" sz="1100" dirty="0"/>
                        <a:t> yang </a:t>
                      </a:r>
                      <a:r>
                        <a:rPr lang="en-ID" sz="1100" dirty="0" err="1"/>
                        <a:t>bernilai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bagi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berbagai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industri</a:t>
                      </a:r>
                      <a:r>
                        <a:rPr lang="en-ID" sz="1100" dirty="0"/>
                        <a:t>.</a:t>
                      </a:r>
                      <a:endParaRPr sz="11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7" name="Google Shape;117;p17"/>
          <p:cNvSpPr txBox="1"/>
          <p:nvPr/>
        </p:nvSpPr>
        <p:spPr>
          <a:xfrm>
            <a:off x="359375" y="664750"/>
            <a:ext cx="8050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id" sz="1300" b="0" i="1" u="none" strike="noStrike" cap="none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Silahkan dapat menuliskan summary dari kelas yang diikuti hari ini. </a:t>
            </a:r>
            <a:endParaRPr sz="1300" b="0" i="1" u="none" strike="noStrike" cap="none">
              <a:solidFill>
                <a:srgbClr val="99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17"/>
          <p:cNvSpPr txBox="1"/>
          <p:nvPr/>
        </p:nvSpPr>
        <p:spPr>
          <a:xfrm rot="-5400000">
            <a:off x="7143567" y="2836369"/>
            <a:ext cx="3265215" cy="41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id" sz="1300" b="0" i="0" u="none" strike="noStrike" cap="none" dirty="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Owner : </a:t>
            </a:r>
            <a:r>
              <a:rPr lang="en-US" sz="1300" dirty="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Muhammad Aziz Habiburrahim</a:t>
            </a:r>
            <a:endParaRPr sz="1300" b="0" i="0" u="none" strike="noStrike" cap="none" dirty="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7496325" y="4632050"/>
            <a:ext cx="1532100" cy="389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" name="Google Shape;12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5504" y="4669062"/>
            <a:ext cx="681649" cy="31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1999" y="4668507"/>
            <a:ext cx="681661" cy="315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8"/>
          <p:cNvGrpSpPr/>
          <p:nvPr/>
        </p:nvGrpSpPr>
        <p:grpSpPr>
          <a:xfrm>
            <a:off x="3854590" y="4740706"/>
            <a:ext cx="1434817" cy="389011"/>
            <a:chOff x="3248325" y="4588800"/>
            <a:chExt cx="2045939" cy="554700"/>
          </a:xfrm>
        </p:grpSpPr>
        <p:sp>
          <p:nvSpPr>
            <p:cNvPr id="127" name="Google Shape;127;p18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" name="Google Shape;130;p18"/>
          <p:cNvGrpSpPr/>
          <p:nvPr/>
        </p:nvGrpSpPr>
        <p:grpSpPr>
          <a:xfrm>
            <a:off x="8325085" y="65151"/>
            <a:ext cx="763768" cy="752531"/>
            <a:chOff x="695950" y="3458000"/>
            <a:chExt cx="966550" cy="952450"/>
          </a:xfrm>
        </p:grpSpPr>
        <p:sp>
          <p:nvSpPr>
            <p:cNvPr id="131" name="Google Shape;131;p18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" name="Google Shape;140;p18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359325" y="164275"/>
            <a:ext cx="7884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id" sz="3300" b="1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Practice using Google Colab </a:t>
            </a:r>
            <a:endParaRPr sz="3300" b="1" i="0" u="none" strike="noStrike" cap="none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18"/>
          <p:cNvSpPr/>
          <p:nvPr/>
        </p:nvSpPr>
        <p:spPr>
          <a:xfrm>
            <a:off x="7496325" y="4632050"/>
            <a:ext cx="1532100" cy="389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5504" y="4669062"/>
            <a:ext cx="681649" cy="31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1999" y="4668507"/>
            <a:ext cx="681661" cy="31584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 txBox="1"/>
          <p:nvPr/>
        </p:nvSpPr>
        <p:spPr>
          <a:xfrm rot="-5400000">
            <a:off x="7053256" y="2746058"/>
            <a:ext cx="3445837" cy="41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id" sz="1300" b="0" i="0" u="none" strike="noStrike" cap="none" dirty="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Owner : </a:t>
            </a:r>
            <a:r>
              <a:rPr lang="en-US" sz="1300" dirty="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Muhammad Aziz Habiburrahim</a:t>
            </a:r>
            <a:endParaRPr sz="1300" b="0" i="0" u="none" strike="noStrike" cap="none" dirty="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359325" y="817675"/>
            <a:ext cx="82245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 i="1">
                <a:latin typeface="Roboto"/>
                <a:ea typeface="Roboto"/>
                <a:cs typeface="Roboto"/>
                <a:sym typeface="Roboto"/>
              </a:rPr>
              <a:t>Olah dataset yang sudah disediakan pada link berikut </a:t>
            </a:r>
            <a:r>
              <a:rPr lang="id" sz="1000" i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https://bit.ly/DatasetSCDataScienceMar2025MySkillxIdScore</a:t>
            </a:r>
            <a:r>
              <a:rPr lang="id" sz="1000" i="1">
                <a:latin typeface="Roboto"/>
                <a:ea typeface="Roboto"/>
                <a:cs typeface="Roboto"/>
                <a:sym typeface="Roboto"/>
              </a:rPr>
              <a:t> pada Google Colab </a:t>
            </a:r>
            <a:r>
              <a:rPr lang="id" sz="1000" i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https://colab.research.google.com/</a:t>
            </a:r>
            <a:r>
              <a:rPr lang="id" sz="1000" i="1">
                <a:latin typeface="Roboto"/>
                <a:ea typeface="Roboto"/>
                <a:cs typeface="Roboto"/>
                <a:sym typeface="Roboto"/>
              </a:rPr>
              <a:t> sesuai arahan dari tutor. Jika sudah, screenshot hasil olahan data tersebut dan tambahkan pada slide ini.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886AC6-A559-43B1-8DCA-05015DC039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815" t="16645" r="62346" b="50000"/>
          <a:stretch/>
        </p:blipFill>
        <p:spPr>
          <a:xfrm>
            <a:off x="1450781" y="1333375"/>
            <a:ext cx="6009958" cy="343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7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8"/>
          <p:cNvGrpSpPr/>
          <p:nvPr/>
        </p:nvGrpSpPr>
        <p:grpSpPr>
          <a:xfrm>
            <a:off x="3854590" y="4740706"/>
            <a:ext cx="1434817" cy="389011"/>
            <a:chOff x="3248325" y="4588800"/>
            <a:chExt cx="2045939" cy="554700"/>
          </a:xfrm>
        </p:grpSpPr>
        <p:sp>
          <p:nvSpPr>
            <p:cNvPr id="127" name="Google Shape;127;p18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" name="Google Shape;130;p18"/>
          <p:cNvGrpSpPr/>
          <p:nvPr/>
        </p:nvGrpSpPr>
        <p:grpSpPr>
          <a:xfrm>
            <a:off x="8325085" y="65151"/>
            <a:ext cx="763768" cy="752531"/>
            <a:chOff x="695950" y="3458000"/>
            <a:chExt cx="966550" cy="952450"/>
          </a:xfrm>
        </p:grpSpPr>
        <p:sp>
          <p:nvSpPr>
            <p:cNvPr id="131" name="Google Shape;131;p18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" name="Google Shape;140;p18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359325" y="164275"/>
            <a:ext cx="7884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id" sz="3300" b="1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Practice using Google Colab </a:t>
            </a:r>
            <a:endParaRPr sz="3300" b="1" i="0" u="none" strike="noStrike" cap="none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18"/>
          <p:cNvSpPr/>
          <p:nvPr/>
        </p:nvSpPr>
        <p:spPr>
          <a:xfrm>
            <a:off x="7496325" y="4632050"/>
            <a:ext cx="1532100" cy="389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5504" y="4669062"/>
            <a:ext cx="681649" cy="31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1999" y="4668507"/>
            <a:ext cx="681661" cy="31584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 txBox="1"/>
          <p:nvPr/>
        </p:nvSpPr>
        <p:spPr>
          <a:xfrm rot="-5400000">
            <a:off x="7053256" y="2746058"/>
            <a:ext cx="3445837" cy="41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id" sz="1300" b="0" i="0" u="none" strike="noStrike" cap="none" dirty="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Owner : </a:t>
            </a:r>
            <a:r>
              <a:rPr lang="en-US" sz="1300" dirty="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Muhammad Aziz Habiburrahim</a:t>
            </a:r>
            <a:endParaRPr sz="1300" b="0" i="0" u="none" strike="noStrike" cap="none" dirty="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359325" y="817675"/>
            <a:ext cx="82245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 i="1">
                <a:latin typeface="Roboto"/>
                <a:ea typeface="Roboto"/>
                <a:cs typeface="Roboto"/>
                <a:sym typeface="Roboto"/>
              </a:rPr>
              <a:t>Olah dataset yang sudah disediakan pada link berikut </a:t>
            </a:r>
            <a:r>
              <a:rPr lang="id" sz="1000" i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https://bit.ly/DatasetSCDataScienceMar2025MySkillxIdScore</a:t>
            </a:r>
            <a:r>
              <a:rPr lang="id" sz="1000" i="1">
                <a:latin typeface="Roboto"/>
                <a:ea typeface="Roboto"/>
                <a:cs typeface="Roboto"/>
                <a:sym typeface="Roboto"/>
              </a:rPr>
              <a:t> pada Google Colab </a:t>
            </a:r>
            <a:r>
              <a:rPr lang="id" sz="1000" i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https://colab.research.google.com/</a:t>
            </a:r>
            <a:r>
              <a:rPr lang="id" sz="1000" i="1">
                <a:latin typeface="Roboto"/>
                <a:ea typeface="Roboto"/>
                <a:cs typeface="Roboto"/>
                <a:sym typeface="Roboto"/>
              </a:rPr>
              <a:t> sesuai arahan dari tutor. Jika sudah, screenshot hasil olahan data tersebut dan tambahkan pada slide ini.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BEE600-1716-4CB2-A203-9519CEA8F3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325" y="1755272"/>
            <a:ext cx="3717955" cy="20548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CB4A1A-87AC-4506-AC0F-C4E63F66C3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8952" y="1755272"/>
            <a:ext cx="3751217" cy="205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56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8"/>
          <p:cNvGrpSpPr/>
          <p:nvPr/>
        </p:nvGrpSpPr>
        <p:grpSpPr>
          <a:xfrm>
            <a:off x="3854590" y="4740706"/>
            <a:ext cx="1434817" cy="389011"/>
            <a:chOff x="3248325" y="4588800"/>
            <a:chExt cx="2045939" cy="554700"/>
          </a:xfrm>
        </p:grpSpPr>
        <p:sp>
          <p:nvSpPr>
            <p:cNvPr id="127" name="Google Shape;127;p18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" name="Google Shape;130;p18"/>
          <p:cNvGrpSpPr/>
          <p:nvPr/>
        </p:nvGrpSpPr>
        <p:grpSpPr>
          <a:xfrm>
            <a:off x="8325085" y="65151"/>
            <a:ext cx="763768" cy="752531"/>
            <a:chOff x="695950" y="3458000"/>
            <a:chExt cx="966550" cy="952450"/>
          </a:xfrm>
        </p:grpSpPr>
        <p:sp>
          <p:nvSpPr>
            <p:cNvPr id="131" name="Google Shape;131;p18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" name="Google Shape;140;p18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359325" y="164275"/>
            <a:ext cx="7884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id" sz="3300" b="1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Practice using Google Colab </a:t>
            </a:r>
            <a:endParaRPr sz="3300" b="1" i="0" u="none" strike="noStrike" cap="none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18"/>
          <p:cNvSpPr/>
          <p:nvPr/>
        </p:nvSpPr>
        <p:spPr>
          <a:xfrm>
            <a:off x="7496325" y="4632050"/>
            <a:ext cx="1532100" cy="389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5504" y="4669062"/>
            <a:ext cx="681649" cy="31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1999" y="4668507"/>
            <a:ext cx="681661" cy="31584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 txBox="1"/>
          <p:nvPr/>
        </p:nvSpPr>
        <p:spPr>
          <a:xfrm rot="-5400000">
            <a:off x="7053256" y="2746058"/>
            <a:ext cx="3445837" cy="41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id" sz="1300" b="0" i="0" u="none" strike="noStrike" cap="none" dirty="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Owner : </a:t>
            </a:r>
            <a:r>
              <a:rPr lang="en-US" sz="1300" dirty="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Muhammad Aziz Habiburrahim</a:t>
            </a:r>
            <a:endParaRPr sz="1300" b="0" i="0" u="none" strike="noStrike" cap="none" dirty="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359325" y="817675"/>
            <a:ext cx="82245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 i="1">
                <a:latin typeface="Roboto"/>
                <a:ea typeface="Roboto"/>
                <a:cs typeface="Roboto"/>
                <a:sym typeface="Roboto"/>
              </a:rPr>
              <a:t>Olah dataset yang sudah disediakan pada link berikut </a:t>
            </a:r>
            <a:r>
              <a:rPr lang="id" sz="1000" i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https://bit.ly/DatasetSCDataScienceMar2025MySkillxIdScore</a:t>
            </a:r>
            <a:r>
              <a:rPr lang="id" sz="1000" i="1">
                <a:latin typeface="Roboto"/>
                <a:ea typeface="Roboto"/>
                <a:cs typeface="Roboto"/>
                <a:sym typeface="Roboto"/>
              </a:rPr>
              <a:t> pada Google Colab </a:t>
            </a:r>
            <a:r>
              <a:rPr lang="id" sz="1000" i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https://colab.research.google.com/</a:t>
            </a:r>
            <a:r>
              <a:rPr lang="id" sz="1000" i="1">
                <a:latin typeface="Roboto"/>
                <a:ea typeface="Roboto"/>
                <a:cs typeface="Roboto"/>
                <a:sym typeface="Roboto"/>
              </a:rPr>
              <a:t> sesuai arahan dari tutor. Jika sudah, screenshot hasil olahan data tersebut dan tambahkan pada slide ini.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01E76-3FE0-48E7-B85E-23F8847CAF2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39" t="14250" r="42153" b="61596"/>
          <a:stretch/>
        </p:blipFill>
        <p:spPr>
          <a:xfrm>
            <a:off x="539214" y="1728306"/>
            <a:ext cx="7849722" cy="201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27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8"/>
          <p:cNvGrpSpPr/>
          <p:nvPr/>
        </p:nvGrpSpPr>
        <p:grpSpPr>
          <a:xfrm>
            <a:off x="3854590" y="4740706"/>
            <a:ext cx="1434817" cy="389011"/>
            <a:chOff x="3248325" y="4588800"/>
            <a:chExt cx="2045939" cy="554700"/>
          </a:xfrm>
        </p:grpSpPr>
        <p:sp>
          <p:nvSpPr>
            <p:cNvPr id="127" name="Google Shape;127;p18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" name="Google Shape;130;p18"/>
          <p:cNvGrpSpPr/>
          <p:nvPr/>
        </p:nvGrpSpPr>
        <p:grpSpPr>
          <a:xfrm>
            <a:off x="8325085" y="65151"/>
            <a:ext cx="763768" cy="752531"/>
            <a:chOff x="695950" y="3458000"/>
            <a:chExt cx="966550" cy="952450"/>
          </a:xfrm>
        </p:grpSpPr>
        <p:sp>
          <p:nvSpPr>
            <p:cNvPr id="131" name="Google Shape;131;p18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" name="Google Shape;140;p18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359325" y="164275"/>
            <a:ext cx="7884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id" sz="3300" b="1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Practice using Google Colab </a:t>
            </a:r>
            <a:endParaRPr sz="3300" b="1" i="0" u="none" strike="noStrike" cap="none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18"/>
          <p:cNvSpPr/>
          <p:nvPr/>
        </p:nvSpPr>
        <p:spPr>
          <a:xfrm>
            <a:off x="7496325" y="4632050"/>
            <a:ext cx="1532100" cy="389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5504" y="4669062"/>
            <a:ext cx="681649" cy="31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1999" y="4668507"/>
            <a:ext cx="681661" cy="31584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 txBox="1"/>
          <p:nvPr/>
        </p:nvSpPr>
        <p:spPr>
          <a:xfrm rot="-5400000">
            <a:off x="7053256" y="2746058"/>
            <a:ext cx="3445837" cy="41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id" sz="1300" b="0" i="0" u="none" strike="noStrike" cap="none" dirty="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Owner : </a:t>
            </a:r>
            <a:r>
              <a:rPr lang="en-US" sz="1300" dirty="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Muhammad Aziz Habiburrahim</a:t>
            </a:r>
            <a:endParaRPr sz="1300" b="0" i="0" u="none" strike="noStrike" cap="none" dirty="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359325" y="817675"/>
            <a:ext cx="82245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 i="1">
                <a:latin typeface="Roboto"/>
                <a:ea typeface="Roboto"/>
                <a:cs typeface="Roboto"/>
                <a:sym typeface="Roboto"/>
              </a:rPr>
              <a:t>Olah dataset yang sudah disediakan pada link berikut </a:t>
            </a:r>
            <a:r>
              <a:rPr lang="id" sz="1000" i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https://bit.ly/DatasetSCDataScienceMar2025MySkillxIdScore</a:t>
            </a:r>
            <a:r>
              <a:rPr lang="id" sz="1000" i="1">
                <a:latin typeface="Roboto"/>
                <a:ea typeface="Roboto"/>
                <a:cs typeface="Roboto"/>
                <a:sym typeface="Roboto"/>
              </a:rPr>
              <a:t> pada Google Colab </a:t>
            </a:r>
            <a:r>
              <a:rPr lang="id" sz="1000" i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https://colab.research.google.com/</a:t>
            </a:r>
            <a:r>
              <a:rPr lang="id" sz="1000" i="1">
                <a:latin typeface="Roboto"/>
                <a:ea typeface="Roboto"/>
                <a:cs typeface="Roboto"/>
                <a:sym typeface="Roboto"/>
              </a:rPr>
              <a:t> sesuai arahan dari tutor. Jika sudah, screenshot hasil olahan data tersebut dan tambahkan pada slide ini.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6BAAE6-D2A9-4C40-9542-EFCFE4C541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705" y="1333375"/>
            <a:ext cx="4309458" cy="373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48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/>
        </p:nvSpPr>
        <p:spPr>
          <a:xfrm>
            <a:off x="311700" y="907175"/>
            <a:ext cx="8520600" cy="13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id" sz="5200" b="1" i="0" u="none" strike="noStrike" cap="none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Follow me!</a:t>
            </a:r>
            <a:endParaRPr sz="5200" b="0" i="0" u="none" strike="noStrike" cap="none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311700" y="2270913"/>
            <a:ext cx="4962000" cy="13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d" sz="2000" b="1" i="0" u="none" strike="noStrike" cap="none" dirty="0">
                <a:solidFill>
                  <a:schemeClr val="dk1"/>
                </a:solidFill>
              </a:rPr>
              <a:t>Instagram</a:t>
            </a:r>
            <a:r>
              <a:rPr lang="en-US" sz="2000" b="1" dirty="0">
                <a:solidFill>
                  <a:schemeClr val="dk1"/>
                </a:solidFill>
              </a:rPr>
              <a:t> </a:t>
            </a:r>
            <a:r>
              <a:rPr lang="id" sz="2000" b="1" i="0" u="none" strike="noStrike" cap="none" dirty="0">
                <a:solidFill>
                  <a:schemeClr val="dk1"/>
                </a:solidFill>
              </a:rPr>
              <a:t>: </a:t>
            </a:r>
            <a:r>
              <a:rPr lang="en-US" sz="2000" b="1" dirty="0">
                <a:solidFill>
                  <a:schemeClr val="dk1"/>
                </a:solidFill>
              </a:rPr>
              <a:t>@mhabibr02</a:t>
            </a:r>
            <a:endParaRPr lang="en-US" sz="2000" b="1" i="0" u="none" strike="noStrike" cap="none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d" sz="2000" b="1" i="0" u="none" strike="noStrike" cap="none" dirty="0">
                <a:solidFill>
                  <a:schemeClr val="dk1"/>
                </a:solidFill>
              </a:rPr>
              <a:t>LinkedIn</a:t>
            </a:r>
            <a:r>
              <a:rPr lang="en-US" sz="2000" b="1" dirty="0">
                <a:solidFill>
                  <a:schemeClr val="dk1"/>
                </a:solidFill>
              </a:rPr>
              <a:t> </a:t>
            </a:r>
            <a:r>
              <a:rPr lang="id" sz="2000" b="1" i="0" u="none" strike="noStrike" cap="none" dirty="0">
                <a:solidFill>
                  <a:schemeClr val="dk1"/>
                </a:solidFill>
              </a:rPr>
              <a:t>: </a:t>
            </a:r>
            <a:r>
              <a:rPr lang="en-US" sz="2000" b="1" i="0" u="none" strike="noStrike" cap="none" dirty="0">
                <a:solidFill>
                  <a:schemeClr val="dk1"/>
                </a:solidFill>
              </a:rPr>
              <a:t>Muhammad Aziz Habiburrahim</a:t>
            </a:r>
            <a:endParaRPr sz="1100" b="1" i="1" u="none" strike="noStrike" cap="none" dirty="0">
              <a:solidFill>
                <a:schemeClr val="dk1"/>
              </a:solidFill>
            </a:endParaRPr>
          </a:p>
        </p:txBody>
      </p:sp>
      <p:pic>
        <p:nvPicPr>
          <p:cNvPr id="153" name="Google Shape;15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2690">
            <a:off x="5525775" y="830550"/>
            <a:ext cx="3482401" cy="34824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/>
          <p:nvPr/>
        </p:nvSpPr>
        <p:spPr>
          <a:xfrm>
            <a:off x="377875" y="689050"/>
            <a:ext cx="2946600" cy="548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5" name="Google Shape;155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4893" y="688987"/>
            <a:ext cx="1165707" cy="5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9125" y="688987"/>
            <a:ext cx="1161815" cy="54857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9"/>
          <p:cNvSpPr txBox="1"/>
          <p:nvPr/>
        </p:nvSpPr>
        <p:spPr>
          <a:xfrm>
            <a:off x="311700" y="4040175"/>
            <a:ext cx="5028300" cy="8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d" sz="2000" b="1">
                <a:solidFill>
                  <a:schemeClr val="dk1"/>
                </a:solidFill>
              </a:rPr>
              <a:t>Short Class Data Science and Analysis</a:t>
            </a:r>
            <a:endParaRPr sz="2000" b="1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d" sz="2000">
                <a:solidFill>
                  <a:schemeClr val="dk1"/>
                </a:solidFill>
              </a:rPr>
              <a:t>Data Analysis Fundamentals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7"/>
          <p:cNvGrpSpPr/>
          <p:nvPr/>
        </p:nvGrpSpPr>
        <p:grpSpPr>
          <a:xfrm>
            <a:off x="3854590" y="4740703"/>
            <a:ext cx="1434817" cy="389011"/>
            <a:chOff x="3248325" y="4588800"/>
            <a:chExt cx="2045939" cy="554700"/>
          </a:xfrm>
        </p:grpSpPr>
        <p:sp>
          <p:nvSpPr>
            <p:cNvPr id="101" name="Google Shape;101;p17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7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7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" name="Google Shape;104;p17"/>
          <p:cNvGrpSpPr/>
          <p:nvPr/>
        </p:nvGrpSpPr>
        <p:grpSpPr>
          <a:xfrm>
            <a:off x="8325085" y="65154"/>
            <a:ext cx="763768" cy="752531"/>
            <a:chOff x="695950" y="3458000"/>
            <a:chExt cx="966550" cy="952450"/>
          </a:xfrm>
        </p:grpSpPr>
        <p:sp>
          <p:nvSpPr>
            <p:cNvPr id="105" name="Google Shape;105;p17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7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7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7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7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7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7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7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7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" name="Google Shape;114;p17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359375" y="65150"/>
            <a:ext cx="7808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id" sz="3600" b="1" i="0" u="none" strike="noStrike" cap="none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Course Summary</a:t>
            </a:r>
            <a:endParaRPr sz="3600" b="1" i="0" u="none" strike="noStrike" cap="none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16" name="Google Shape;116;p17"/>
          <p:cNvGraphicFramePr/>
          <p:nvPr>
            <p:extLst>
              <p:ext uri="{D42A27DB-BD31-4B8C-83A1-F6EECF244321}">
                <p14:modId xmlns:p14="http://schemas.microsoft.com/office/powerpoint/2010/main" val="3088550678"/>
              </p:ext>
            </p:extLst>
          </p:nvPr>
        </p:nvGraphicFramePr>
        <p:xfrm>
          <a:off x="400189" y="1114000"/>
          <a:ext cx="8183525" cy="2826470"/>
        </p:xfrm>
        <a:graphic>
          <a:graphicData uri="http://schemas.openxmlformats.org/drawingml/2006/table">
            <a:tbl>
              <a:tblPr>
                <a:noFill/>
                <a:tableStyleId>{BBD3BE41-8E80-4617-85C6-CC2B1769A90E}</a:tableStyleId>
              </a:tblPr>
              <a:tblGrid>
                <a:gridCol w="170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3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id" sz="16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Poin Belajar</a:t>
                      </a:r>
                      <a:endParaRPr sz="16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solidFill>
                      <a:srgbClr val="98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id" sz="1600" b="1" u="none" strike="noStrike" cap="non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Rangkuman</a:t>
                      </a:r>
                      <a:endParaRPr sz="1300" b="1" u="none" strike="noStrike" cap="non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solidFill>
                      <a:srgbClr val="98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3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id" sz="11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Workflow of Data Science </a:t>
                      </a:r>
                      <a:endParaRPr sz="11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D" sz="1100" dirty="0"/>
                        <a:t>The Workflow of Data Science </a:t>
                      </a:r>
                      <a:r>
                        <a:rPr lang="en-ID" sz="1100" dirty="0" err="1"/>
                        <a:t>mencakup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beberapa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tahapan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utama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dalam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mengolah</a:t>
                      </a:r>
                      <a:r>
                        <a:rPr lang="en-ID" sz="1100" dirty="0"/>
                        <a:t> data </a:t>
                      </a:r>
                      <a:r>
                        <a:rPr lang="en-ID" sz="1100" dirty="0" err="1"/>
                        <a:t>untuk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mendapatkan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wawasan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berharga</a:t>
                      </a:r>
                      <a:r>
                        <a:rPr lang="en-ID" sz="1100" dirty="0"/>
                        <a:t>. </a:t>
                      </a:r>
                      <a:r>
                        <a:rPr lang="en-ID" sz="1100" dirty="0" err="1"/>
                        <a:t>Tahap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pertama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adalah</a:t>
                      </a:r>
                      <a:r>
                        <a:rPr lang="en-ID" sz="1100" dirty="0"/>
                        <a:t> </a:t>
                      </a:r>
                      <a:r>
                        <a:rPr lang="en-ID" sz="1100" b="1" dirty="0" err="1"/>
                        <a:t>pengumpulan</a:t>
                      </a:r>
                      <a:r>
                        <a:rPr lang="en-ID" sz="1100" b="1" dirty="0"/>
                        <a:t> data</a:t>
                      </a:r>
                      <a:r>
                        <a:rPr lang="en-ID" sz="1100" dirty="0"/>
                        <a:t>, yang </a:t>
                      </a:r>
                      <a:r>
                        <a:rPr lang="en-ID" sz="1100" dirty="0" err="1"/>
                        <a:t>bisa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berasal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dari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berbagai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sumber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seperti</a:t>
                      </a:r>
                      <a:r>
                        <a:rPr lang="en-ID" sz="1100" dirty="0"/>
                        <a:t> database, API, </a:t>
                      </a:r>
                      <a:r>
                        <a:rPr lang="en-ID" sz="1100" dirty="0" err="1"/>
                        <a:t>atau</a:t>
                      </a:r>
                      <a:r>
                        <a:rPr lang="en-ID" sz="1100" dirty="0"/>
                        <a:t> sensor. </a:t>
                      </a:r>
                      <a:r>
                        <a:rPr lang="en-ID" sz="1100" dirty="0" err="1"/>
                        <a:t>Selanjutnya</a:t>
                      </a:r>
                      <a:r>
                        <a:rPr lang="en-ID" sz="1100" dirty="0"/>
                        <a:t>, </a:t>
                      </a:r>
                      <a:r>
                        <a:rPr lang="en-ID" sz="1100" dirty="0" err="1"/>
                        <a:t>dilakukan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b="1" dirty="0" err="1"/>
                        <a:t>pembersihan</a:t>
                      </a:r>
                      <a:r>
                        <a:rPr lang="en-ID" sz="1100" b="1" dirty="0"/>
                        <a:t> data (data cleaning)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untuk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menangani</a:t>
                      </a:r>
                      <a:r>
                        <a:rPr lang="en-ID" sz="1100" dirty="0"/>
                        <a:t> data yang </a:t>
                      </a:r>
                      <a:r>
                        <a:rPr lang="en-ID" sz="1100" dirty="0" err="1"/>
                        <a:t>hilang</a:t>
                      </a:r>
                      <a:r>
                        <a:rPr lang="en-ID" sz="1100" dirty="0"/>
                        <a:t>, </a:t>
                      </a:r>
                      <a:r>
                        <a:rPr lang="en-ID" sz="1100" dirty="0" err="1"/>
                        <a:t>duplikat</a:t>
                      </a:r>
                      <a:r>
                        <a:rPr lang="en-ID" sz="1100" dirty="0"/>
                        <a:t>, </a:t>
                      </a:r>
                      <a:r>
                        <a:rPr lang="en-ID" sz="1100" dirty="0" err="1"/>
                        <a:t>atau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tidak</a:t>
                      </a:r>
                      <a:r>
                        <a:rPr lang="en-ID" sz="1100" dirty="0"/>
                        <a:t> valid. Setelah </a:t>
                      </a:r>
                      <a:r>
                        <a:rPr lang="en-ID" sz="1100" dirty="0" err="1"/>
                        <a:t>itu</a:t>
                      </a:r>
                      <a:r>
                        <a:rPr lang="en-ID" sz="1100" dirty="0"/>
                        <a:t>, </a:t>
                      </a:r>
                      <a:r>
                        <a:rPr lang="en-ID" sz="1100" dirty="0" err="1"/>
                        <a:t>tahap</a:t>
                      </a:r>
                      <a:r>
                        <a:rPr lang="en-ID" sz="1100" dirty="0"/>
                        <a:t> </a:t>
                      </a:r>
                      <a:r>
                        <a:rPr lang="en-ID" sz="1100" b="1" dirty="0"/>
                        <a:t>Exploratory Data Analysis (EDA)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dilakukan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untuk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memahami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pola</a:t>
                      </a:r>
                      <a:r>
                        <a:rPr lang="en-ID" sz="1100" dirty="0"/>
                        <a:t>, </a:t>
                      </a:r>
                      <a:r>
                        <a:rPr lang="en-ID" sz="1100" dirty="0" err="1"/>
                        <a:t>distribusi</a:t>
                      </a:r>
                      <a:r>
                        <a:rPr lang="en-ID" sz="1100" dirty="0"/>
                        <a:t>, dan </a:t>
                      </a:r>
                      <a:r>
                        <a:rPr lang="en-ID" sz="1100" dirty="0" err="1"/>
                        <a:t>hubungan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antar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variabel</a:t>
                      </a:r>
                      <a:r>
                        <a:rPr lang="en-ID" sz="1100" dirty="0"/>
                        <a:t>. </a:t>
                      </a:r>
                      <a:r>
                        <a:rPr lang="en-ID" sz="1100" dirty="0" err="1"/>
                        <a:t>Kemudian</a:t>
                      </a:r>
                      <a:r>
                        <a:rPr lang="en-ID" sz="1100" dirty="0"/>
                        <a:t>, </a:t>
                      </a:r>
                      <a:r>
                        <a:rPr lang="en-ID" sz="1100" b="1" dirty="0" err="1"/>
                        <a:t>pemrosesan</a:t>
                      </a:r>
                      <a:r>
                        <a:rPr lang="en-ID" sz="1100" b="1" dirty="0"/>
                        <a:t> </a:t>
                      </a:r>
                      <a:r>
                        <a:rPr lang="en-ID" sz="1100" b="1" dirty="0" err="1"/>
                        <a:t>fitur</a:t>
                      </a:r>
                      <a:r>
                        <a:rPr lang="en-ID" sz="1100" b="1" dirty="0"/>
                        <a:t> (feature engineering)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dilakukan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untuk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memilih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atau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membuat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variabel</a:t>
                      </a:r>
                      <a:r>
                        <a:rPr lang="en-ID" sz="1100" dirty="0"/>
                        <a:t> yang </a:t>
                      </a:r>
                      <a:r>
                        <a:rPr lang="en-ID" sz="1100" dirty="0" err="1"/>
                        <a:t>lebih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relevan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bagi</a:t>
                      </a:r>
                      <a:r>
                        <a:rPr lang="en-ID" sz="1100" dirty="0"/>
                        <a:t> model. </a:t>
                      </a:r>
                      <a:r>
                        <a:rPr lang="en-ID" sz="1100" dirty="0" err="1"/>
                        <a:t>Tahap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berikutnya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adalah</a:t>
                      </a:r>
                      <a:r>
                        <a:rPr lang="en-ID" sz="1100" dirty="0"/>
                        <a:t> </a:t>
                      </a:r>
                      <a:r>
                        <a:rPr lang="en-ID" sz="1100" b="1" dirty="0" err="1"/>
                        <a:t>pemilihan</a:t>
                      </a:r>
                      <a:r>
                        <a:rPr lang="en-ID" sz="1100" b="1" dirty="0"/>
                        <a:t> dan </a:t>
                      </a:r>
                      <a:r>
                        <a:rPr lang="en-ID" sz="1100" b="1" dirty="0" err="1"/>
                        <a:t>pelatihan</a:t>
                      </a:r>
                      <a:r>
                        <a:rPr lang="en-ID" sz="1100" b="1" dirty="0"/>
                        <a:t> model machine learning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dengan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algoritma</a:t>
                      </a:r>
                      <a:r>
                        <a:rPr lang="en-ID" sz="1100" dirty="0"/>
                        <a:t> yang </a:t>
                      </a:r>
                      <a:r>
                        <a:rPr lang="en-ID" sz="1100" dirty="0" err="1"/>
                        <a:t>sesuai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dengan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tujuan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analisis</a:t>
                      </a:r>
                      <a:r>
                        <a:rPr lang="en-ID" sz="1100" dirty="0"/>
                        <a:t>. Setelah model </a:t>
                      </a:r>
                      <a:r>
                        <a:rPr lang="en-ID" sz="1100" dirty="0" err="1"/>
                        <a:t>dilatih</a:t>
                      </a:r>
                      <a:r>
                        <a:rPr lang="en-ID" sz="1100" dirty="0"/>
                        <a:t>, </a:t>
                      </a:r>
                      <a:r>
                        <a:rPr lang="en-ID" sz="1100" dirty="0" err="1"/>
                        <a:t>dilakukan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b="1" dirty="0" err="1"/>
                        <a:t>evaluasi</a:t>
                      </a:r>
                      <a:r>
                        <a:rPr lang="en-ID" sz="1100" b="1" dirty="0"/>
                        <a:t> model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menggunakan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metrik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seperti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akurasi</a:t>
                      </a:r>
                      <a:r>
                        <a:rPr lang="en-ID" sz="1100" dirty="0"/>
                        <a:t>, precision, dan recall. </a:t>
                      </a:r>
                      <a:r>
                        <a:rPr lang="en-ID" sz="1100" dirty="0" err="1"/>
                        <a:t>Jika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hasilnya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belum</a:t>
                      </a:r>
                      <a:r>
                        <a:rPr lang="en-ID" sz="1100" dirty="0"/>
                        <a:t> optimal, </a:t>
                      </a:r>
                      <a:r>
                        <a:rPr lang="en-ID" sz="1100" dirty="0" err="1"/>
                        <a:t>dilakukan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b="1" dirty="0" err="1"/>
                        <a:t>penyetelan</a:t>
                      </a:r>
                      <a:r>
                        <a:rPr lang="en-ID" sz="1100" b="1" dirty="0"/>
                        <a:t> parameter (hyperparameter tuning)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untuk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meningkatkan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performa</a:t>
                      </a:r>
                      <a:r>
                        <a:rPr lang="en-ID" sz="1100" dirty="0"/>
                        <a:t> model. Setelah model </a:t>
                      </a:r>
                      <a:r>
                        <a:rPr lang="en-ID" sz="1100" dirty="0" err="1"/>
                        <a:t>siap</a:t>
                      </a:r>
                      <a:r>
                        <a:rPr lang="en-ID" sz="1100" dirty="0"/>
                        <a:t>, </a:t>
                      </a:r>
                      <a:r>
                        <a:rPr lang="en-ID" sz="1100" dirty="0" err="1"/>
                        <a:t>tahap</a:t>
                      </a:r>
                      <a:r>
                        <a:rPr lang="en-ID" sz="1100" dirty="0"/>
                        <a:t> </a:t>
                      </a:r>
                      <a:r>
                        <a:rPr lang="en-ID" sz="1100" b="1" dirty="0"/>
                        <a:t>deploy model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dilakukan</a:t>
                      </a:r>
                      <a:r>
                        <a:rPr lang="en-ID" sz="1100" dirty="0"/>
                        <a:t> agar </a:t>
                      </a:r>
                      <a:r>
                        <a:rPr lang="en-ID" sz="1100" dirty="0" err="1"/>
                        <a:t>bisa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digunakan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dalam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lingkungan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produksi</a:t>
                      </a:r>
                      <a:r>
                        <a:rPr lang="en-ID" sz="1100" dirty="0"/>
                        <a:t>. </a:t>
                      </a:r>
                      <a:r>
                        <a:rPr lang="en-ID" sz="1100" dirty="0" err="1"/>
                        <a:t>Terakhir</a:t>
                      </a:r>
                      <a:r>
                        <a:rPr lang="en-ID" sz="1100" dirty="0"/>
                        <a:t>, model yang </a:t>
                      </a:r>
                      <a:r>
                        <a:rPr lang="en-ID" sz="1100" dirty="0" err="1"/>
                        <a:t>sudah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diterapkan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harus</a:t>
                      </a:r>
                      <a:r>
                        <a:rPr lang="en-ID" sz="1100" dirty="0"/>
                        <a:t> </a:t>
                      </a:r>
                      <a:r>
                        <a:rPr lang="en-ID" sz="1100" b="1" dirty="0" err="1"/>
                        <a:t>dimonitor</a:t>
                      </a:r>
                      <a:r>
                        <a:rPr lang="en-ID" sz="1100" b="1" dirty="0"/>
                        <a:t> dan </a:t>
                      </a:r>
                      <a:r>
                        <a:rPr lang="en-ID" sz="1100" b="1" dirty="0" err="1"/>
                        <a:t>diperbarui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secara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berkala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untuk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menjaga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akurasinya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sesuai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dengan</a:t>
                      </a:r>
                      <a:r>
                        <a:rPr lang="en-ID" sz="1100" dirty="0"/>
                        <a:t> </a:t>
                      </a:r>
                      <a:r>
                        <a:rPr lang="en-ID" sz="1100" dirty="0" err="1"/>
                        <a:t>perubahan</a:t>
                      </a:r>
                      <a:r>
                        <a:rPr lang="en-ID" sz="1100" dirty="0"/>
                        <a:t> data </a:t>
                      </a:r>
                      <a:r>
                        <a:rPr lang="en-ID" sz="1100" dirty="0" err="1"/>
                        <a:t>baru</a:t>
                      </a:r>
                      <a:r>
                        <a:rPr lang="en-ID" sz="1100" dirty="0"/>
                        <a:t>.</a:t>
                      </a:r>
                      <a:endParaRPr sz="1100" u="none" strike="noStrike" cap="none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7" name="Google Shape;117;p17"/>
          <p:cNvSpPr txBox="1"/>
          <p:nvPr/>
        </p:nvSpPr>
        <p:spPr>
          <a:xfrm>
            <a:off x="359375" y="664750"/>
            <a:ext cx="8050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id" sz="1300" b="0" i="1" u="none" strike="noStrike" cap="none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Silahkan dapat menuliskan summary dari kelas yang diikuti hari ini. </a:t>
            </a:r>
            <a:endParaRPr sz="1300" b="0" i="1" u="none" strike="noStrike" cap="none">
              <a:solidFill>
                <a:srgbClr val="99999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17"/>
          <p:cNvSpPr txBox="1"/>
          <p:nvPr/>
        </p:nvSpPr>
        <p:spPr>
          <a:xfrm rot="-5400000">
            <a:off x="7143567" y="2836369"/>
            <a:ext cx="3265215" cy="41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id" sz="1300" b="0" i="0" u="none" strike="noStrike" cap="none" dirty="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Owner : </a:t>
            </a:r>
            <a:r>
              <a:rPr lang="en-US" sz="1300" dirty="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Muhammad Aziz Habiburrahim</a:t>
            </a:r>
            <a:endParaRPr sz="1300" b="0" i="0" u="none" strike="noStrike" cap="none" dirty="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7496325" y="4632050"/>
            <a:ext cx="1532100" cy="389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" name="Google Shape;12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5504" y="4669062"/>
            <a:ext cx="681649" cy="31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1999" y="4668507"/>
            <a:ext cx="681661" cy="3158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8736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8"/>
          <p:cNvGrpSpPr/>
          <p:nvPr/>
        </p:nvGrpSpPr>
        <p:grpSpPr>
          <a:xfrm>
            <a:off x="3854590" y="4740706"/>
            <a:ext cx="1434817" cy="389011"/>
            <a:chOff x="3248325" y="4588800"/>
            <a:chExt cx="2045939" cy="554700"/>
          </a:xfrm>
        </p:grpSpPr>
        <p:sp>
          <p:nvSpPr>
            <p:cNvPr id="127" name="Google Shape;127;p18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" name="Google Shape;130;p18"/>
          <p:cNvGrpSpPr/>
          <p:nvPr/>
        </p:nvGrpSpPr>
        <p:grpSpPr>
          <a:xfrm>
            <a:off x="8325085" y="65151"/>
            <a:ext cx="763768" cy="752531"/>
            <a:chOff x="695950" y="3458000"/>
            <a:chExt cx="966550" cy="952450"/>
          </a:xfrm>
        </p:grpSpPr>
        <p:sp>
          <p:nvSpPr>
            <p:cNvPr id="131" name="Google Shape;131;p18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" name="Google Shape;140;p18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359325" y="164275"/>
            <a:ext cx="7884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id" sz="3300" b="1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Practice using Google Colab </a:t>
            </a:r>
            <a:endParaRPr sz="3300" b="1" i="0" u="none" strike="noStrike" cap="none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18"/>
          <p:cNvSpPr/>
          <p:nvPr/>
        </p:nvSpPr>
        <p:spPr>
          <a:xfrm>
            <a:off x="7496325" y="4632050"/>
            <a:ext cx="1532100" cy="389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5504" y="4669062"/>
            <a:ext cx="681649" cy="31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1999" y="4668507"/>
            <a:ext cx="681661" cy="31584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 txBox="1"/>
          <p:nvPr/>
        </p:nvSpPr>
        <p:spPr>
          <a:xfrm rot="-5400000">
            <a:off x="7053256" y="2746058"/>
            <a:ext cx="3445837" cy="41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id" sz="1300" b="0" i="0" u="none" strike="noStrike" cap="none" dirty="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Owner : </a:t>
            </a:r>
            <a:r>
              <a:rPr lang="en-US" sz="1300" dirty="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Muhammad Aziz Habiburrahim</a:t>
            </a:r>
            <a:endParaRPr sz="1300" b="0" i="0" u="none" strike="noStrike" cap="none" dirty="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359325" y="817675"/>
            <a:ext cx="82245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 i="1">
                <a:latin typeface="Roboto"/>
                <a:ea typeface="Roboto"/>
                <a:cs typeface="Roboto"/>
                <a:sym typeface="Roboto"/>
              </a:rPr>
              <a:t>Olah dataset yang sudah disediakan pada link berikut </a:t>
            </a:r>
            <a:r>
              <a:rPr lang="id" sz="1000" i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https://bit.ly/DatasetSCDataScienceMar2025MySkillxIdScore</a:t>
            </a:r>
            <a:r>
              <a:rPr lang="id" sz="1000" i="1">
                <a:latin typeface="Roboto"/>
                <a:ea typeface="Roboto"/>
                <a:cs typeface="Roboto"/>
                <a:sym typeface="Roboto"/>
              </a:rPr>
              <a:t> pada Google Colab </a:t>
            </a:r>
            <a:r>
              <a:rPr lang="id" sz="1000" i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https://colab.research.google.com/</a:t>
            </a:r>
            <a:r>
              <a:rPr lang="id" sz="1000" i="1">
                <a:latin typeface="Roboto"/>
                <a:ea typeface="Roboto"/>
                <a:cs typeface="Roboto"/>
                <a:sym typeface="Roboto"/>
              </a:rPr>
              <a:t> sesuai arahan dari tutor. Jika sudah, screenshot hasil olahan data tersebut dan tambahkan pada slide ini.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0F7B69-D009-4681-B21B-3537DCE71D2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843" t="8685" r="72280" b="78360"/>
          <a:stretch/>
        </p:blipFill>
        <p:spPr>
          <a:xfrm>
            <a:off x="1377794" y="1906467"/>
            <a:ext cx="5839334" cy="185920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8"/>
          <p:cNvGrpSpPr/>
          <p:nvPr/>
        </p:nvGrpSpPr>
        <p:grpSpPr>
          <a:xfrm>
            <a:off x="3854590" y="4740706"/>
            <a:ext cx="1434817" cy="389011"/>
            <a:chOff x="3248325" y="4588800"/>
            <a:chExt cx="2045939" cy="554700"/>
          </a:xfrm>
        </p:grpSpPr>
        <p:sp>
          <p:nvSpPr>
            <p:cNvPr id="127" name="Google Shape;127;p18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" name="Google Shape;130;p18"/>
          <p:cNvGrpSpPr/>
          <p:nvPr/>
        </p:nvGrpSpPr>
        <p:grpSpPr>
          <a:xfrm>
            <a:off x="8325085" y="65151"/>
            <a:ext cx="763768" cy="752531"/>
            <a:chOff x="695950" y="3458000"/>
            <a:chExt cx="966550" cy="952450"/>
          </a:xfrm>
        </p:grpSpPr>
        <p:sp>
          <p:nvSpPr>
            <p:cNvPr id="131" name="Google Shape;131;p18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" name="Google Shape;140;p18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359325" y="164275"/>
            <a:ext cx="7884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id" sz="3300" b="1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Practice using Google Colab </a:t>
            </a:r>
            <a:endParaRPr sz="3300" b="1" i="0" u="none" strike="noStrike" cap="none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18"/>
          <p:cNvSpPr/>
          <p:nvPr/>
        </p:nvSpPr>
        <p:spPr>
          <a:xfrm>
            <a:off x="7496325" y="4632050"/>
            <a:ext cx="1532100" cy="389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5504" y="4669062"/>
            <a:ext cx="681649" cy="31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1999" y="4668507"/>
            <a:ext cx="681661" cy="31584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 txBox="1"/>
          <p:nvPr/>
        </p:nvSpPr>
        <p:spPr>
          <a:xfrm rot="-5400000">
            <a:off x="7053256" y="2746058"/>
            <a:ext cx="3445837" cy="41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id" sz="1300" b="0" i="0" u="none" strike="noStrike" cap="none" dirty="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Owner : </a:t>
            </a:r>
            <a:r>
              <a:rPr lang="en-US" sz="1300" dirty="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Muhammad Aziz Habiburrahim</a:t>
            </a:r>
            <a:endParaRPr sz="1300" b="0" i="0" u="none" strike="noStrike" cap="none" dirty="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359325" y="817675"/>
            <a:ext cx="82245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 i="1">
                <a:latin typeface="Roboto"/>
                <a:ea typeface="Roboto"/>
                <a:cs typeface="Roboto"/>
                <a:sym typeface="Roboto"/>
              </a:rPr>
              <a:t>Olah dataset yang sudah disediakan pada link berikut </a:t>
            </a:r>
            <a:r>
              <a:rPr lang="id" sz="1000" i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https://bit.ly/DatasetSCDataScienceMar2025MySkillxIdScore</a:t>
            </a:r>
            <a:r>
              <a:rPr lang="id" sz="1000" i="1">
                <a:latin typeface="Roboto"/>
                <a:ea typeface="Roboto"/>
                <a:cs typeface="Roboto"/>
                <a:sym typeface="Roboto"/>
              </a:rPr>
              <a:t> pada Google Colab </a:t>
            </a:r>
            <a:r>
              <a:rPr lang="id" sz="1000" i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https://colab.research.google.com/</a:t>
            </a:r>
            <a:r>
              <a:rPr lang="id" sz="1000" i="1">
                <a:latin typeface="Roboto"/>
                <a:ea typeface="Roboto"/>
                <a:cs typeface="Roboto"/>
                <a:sym typeface="Roboto"/>
              </a:rPr>
              <a:t> sesuai arahan dari tutor. Jika sudah, screenshot hasil olahan data tersebut dan tambahkan pada slide ini.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E90576-EDCD-471B-B0F0-FBAD1AA537A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814" t="23910" r="9536" b="39199"/>
          <a:stretch/>
        </p:blipFill>
        <p:spPr>
          <a:xfrm>
            <a:off x="45191" y="1750666"/>
            <a:ext cx="8504539" cy="205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53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8"/>
          <p:cNvGrpSpPr/>
          <p:nvPr/>
        </p:nvGrpSpPr>
        <p:grpSpPr>
          <a:xfrm>
            <a:off x="3854590" y="4740706"/>
            <a:ext cx="1434817" cy="389011"/>
            <a:chOff x="3248325" y="4588800"/>
            <a:chExt cx="2045939" cy="554700"/>
          </a:xfrm>
        </p:grpSpPr>
        <p:sp>
          <p:nvSpPr>
            <p:cNvPr id="127" name="Google Shape;127;p18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" name="Google Shape;130;p18"/>
          <p:cNvGrpSpPr/>
          <p:nvPr/>
        </p:nvGrpSpPr>
        <p:grpSpPr>
          <a:xfrm>
            <a:off x="8325085" y="65151"/>
            <a:ext cx="763768" cy="752531"/>
            <a:chOff x="695950" y="3458000"/>
            <a:chExt cx="966550" cy="952450"/>
          </a:xfrm>
        </p:grpSpPr>
        <p:sp>
          <p:nvSpPr>
            <p:cNvPr id="131" name="Google Shape;131;p18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" name="Google Shape;140;p18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359325" y="164275"/>
            <a:ext cx="7884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id" sz="3300" b="1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Practice using Google Colab </a:t>
            </a:r>
            <a:endParaRPr sz="3300" b="1" i="0" u="none" strike="noStrike" cap="none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18"/>
          <p:cNvSpPr/>
          <p:nvPr/>
        </p:nvSpPr>
        <p:spPr>
          <a:xfrm>
            <a:off x="7496325" y="4632050"/>
            <a:ext cx="1532100" cy="389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5504" y="4669062"/>
            <a:ext cx="681649" cy="31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1999" y="4668507"/>
            <a:ext cx="681661" cy="31584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 txBox="1"/>
          <p:nvPr/>
        </p:nvSpPr>
        <p:spPr>
          <a:xfrm rot="-5400000">
            <a:off x="7053256" y="2746058"/>
            <a:ext cx="3445837" cy="41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id" sz="1300" b="0" i="0" u="none" strike="noStrike" cap="none" dirty="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Owner : </a:t>
            </a:r>
            <a:r>
              <a:rPr lang="en-US" sz="1300" dirty="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Muhammad Aziz Habiburrahim</a:t>
            </a:r>
            <a:endParaRPr sz="1300" b="0" i="0" u="none" strike="noStrike" cap="none" dirty="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359325" y="817675"/>
            <a:ext cx="82245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 i="1">
                <a:latin typeface="Roboto"/>
                <a:ea typeface="Roboto"/>
                <a:cs typeface="Roboto"/>
                <a:sym typeface="Roboto"/>
              </a:rPr>
              <a:t>Olah dataset yang sudah disediakan pada link berikut </a:t>
            </a:r>
            <a:r>
              <a:rPr lang="id" sz="1000" i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https://bit.ly/DatasetSCDataScienceMar2025MySkillxIdScore</a:t>
            </a:r>
            <a:r>
              <a:rPr lang="id" sz="1000" i="1">
                <a:latin typeface="Roboto"/>
                <a:ea typeface="Roboto"/>
                <a:cs typeface="Roboto"/>
                <a:sym typeface="Roboto"/>
              </a:rPr>
              <a:t> pada Google Colab </a:t>
            </a:r>
            <a:r>
              <a:rPr lang="id" sz="1000" i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https://colab.research.google.com/</a:t>
            </a:r>
            <a:r>
              <a:rPr lang="id" sz="1000" i="1">
                <a:latin typeface="Roboto"/>
                <a:ea typeface="Roboto"/>
                <a:cs typeface="Roboto"/>
                <a:sym typeface="Roboto"/>
              </a:rPr>
              <a:t> sesuai arahan dari tutor. Jika sudah, screenshot hasil olahan data tersebut dan tambahkan pada slide ini.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D9004D-BC9C-4A5A-AECB-6B889A2AFE5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814" t="6817" r="8958" b="52374"/>
          <a:stretch/>
        </p:blipFill>
        <p:spPr>
          <a:xfrm>
            <a:off x="74220" y="1637254"/>
            <a:ext cx="8552686" cy="227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80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8"/>
          <p:cNvGrpSpPr/>
          <p:nvPr/>
        </p:nvGrpSpPr>
        <p:grpSpPr>
          <a:xfrm>
            <a:off x="3854590" y="4740706"/>
            <a:ext cx="1434817" cy="389011"/>
            <a:chOff x="3248325" y="4588800"/>
            <a:chExt cx="2045939" cy="554700"/>
          </a:xfrm>
        </p:grpSpPr>
        <p:sp>
          <p:nvSpPr>
            <p:cNvPr id="127" name="Google Shape;127;p18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" name="Google Shape;130;p18"/>
          <p:cNvGrpSpPr/>
          <p:nvPr/>
        </p:nvGrpSpPr>
        <p:grpSpPr>
          <a:xfrm>
            <a:off x="8325085" y="65151"/>
            <a:ext cx="763768" cy="752531"/>
            <a:chOff x="695950" y="3458000"/>
            <a:chExt cx="966550" cy="952450"/>
          </a:xfrm>
        </p:grpSpPr>
        <p:sp>
          <p:nvSpPr>
            <p:cNvPr id="131" name="Google Shape;131;p18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" name="Google Shape;140;p18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359325" y="164275"/>
            <a:ext cx="7884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id" sz="3300" b="1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Practice using Google Colab </a:t>
            </a:r>
            <a:endParaRPr sz="3300" b="1" i="0" u="none" strike="noStrike" cap="none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18"/>
          <p:cNvSpPr/>
          <p:nvPr/>
        </p:nvSpPr>
        <p:spPr>
          <a:xfrm>
            <a:off x="7496325" y="4632050"/>
            <a:ext cx="1532100" cy="389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5504" y="4669062"/>
            <a:ext cx="681649" cy="31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1999" y="4668507"/>
            <a:ext cx="681661" cy="31584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 txBox="1"/>
          <p:nvPr/>
        </p:nvSpPr>
        <p:spPr>
          <a:xfrm rot="-5400000">
            <a:off x="7053256" y="2746058"/>
            <a:ext cx="3445837" cy="41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id" sz="1300" b="0" i="0" u="none" strike="noStrike" cap="none" dirty="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Owner : </a:t>
            </a:r>
            <a:r>
              <a:rPr lang="en-US" sz="1300" dirty="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Muhammad Aziz Habiburrahim</a:t>
            </a:r>
            <a:endParaRPr sz="1300" b="0" i="0" u="none" strike="noStrike" cap="none" dirty="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359325" y="817675"/>
            <a:ext cx="82245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 i="1">
                <a:latin typeface="Roboto"/>
                <a:ea typeface="Roboto"/>
                <a:cs typeface="Roboto"/>
                <a:sym typeface="Roboto"/>
              </a:rPr>
              <a:t>Olah dataset yang sudah disediakan pada link berikut </a:t>
            </a:r>
            <a:r>
              <a:rPr lang="id" sz="1000" i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https://bit.ly/DatasetSCDataScienceMar2025MySkillxIdScore</a:t>
            </a:r>
            <a:r>
              <a:rPr lang="id" sz="1000" i="1">
                <a:latin typeface="Roboto"/>
                <a:ea typeface="Roboto"/>
                <a:cs typeface="Roboto"/>
                <a:sym typeface="Roboto"/>
              </a:rPr>
              <a:t> pada Google Colab </a:t>
            </a:r>
            <a:r>
              <a:rPr lang="id" sz="1000" i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https://colab.research.google.com/</a:t>
            </a:r>
            <a:r>
              <a:rPr lang="id" sz="1000" i="1">
                <a:latin typeface="Roboto"/>
                <a:ea typeface="Roboto"/>
                <a:cs typeface="Roboto"/>
                <a:sym typeface="Roboto"/>
              </a:rPr>
              <a:t> sesuai arahan dari tutor. Jika sudah, screenshot hasil olahan data tersebut dan tambahkan pada slide ini.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3DAA58-03D7-4A80-92BF-113E1A57839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408" t="14093" r="41622" b="38541"/>
          <a:stretch/>
        </p:blipFill>
        <p:spPr>
          <a:xfrm>
            <a:off x="449955" y="1292774"/>
            <a:ext cx="6971606" cy="344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546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8"/>
          <p:cNvGrpSpPr/>
          <p:nvPr/>
        </p:nvGrpSpPr>
        <p:grpSpPr>
          <a:xfrm>
            <a:off x="3854590" y="4740706"/>
            <a:ext cx="1434817" cy="389011"/>
            <a:chOff x="3248325" y="4588800"/>
            <a:chExt cx="2045939" cy="554700"/>
          </a:xfrm>
        </p:grpSpPr>
        <p:sp>
          <p:nvSpPr>
            <p:cNvPr id="127" name="Google Shape;127;p18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" name="Google Shape;130;p18"/>
          <p:cNvGrpSpPr/>
          <p:nvPr/>
        </p:nvGrpSpPr>
        <p:grpSpPr>
          <a:xfrm>
            <a:off x="8325085" y="65151"/>
            <a:ext cx="763768" cy="752531"/>
            <a:chOff x="695950" y="3458000"/>
            <a:chExt cx="966550" cy="952450"/>
          </a:xfrm>
        </p:grpSpPr>
        <p:sp>
          <p:nvSpPr>
            <p:cNvPr id="131" name="Google Shape;131;p18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" name="Google Shape;140;p18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359325" y="164275"/>
            <a:ext cx="7884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id" sz="3300" b="1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Practice using Google Colab </a:t>
            </a:r>
            <a:endParaRPr sz="3300" b="1" i="0" u="none" strike="noStrike" cap="none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18"/>
          <p:cNvSpPr/>
          <p:nvPr/>
        </p:nvSpPr>
        <p:spPr>
          <a:xfrm>
            <a:off x="7496325" y="4632050"/>
            <a:ext cx="1532100" cy="389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5504" y="4669062"/>
            <a:ext cx="681649" cy="31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1999" y="4668507"/>
            <a:ext cx="681661" cy="31584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 txBox="1"/>
          <p:nvPr/>
        </p:nvSpPr>
        <p:spPr>
          <a:xfrm rot="-5400000">
            <a:off x="7053256" y="2746058"/>
            <a:ext cx="3445837" cy="41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id" sz="1300" b="0" i="0" u="none" strike="noStrike" cap="none" dirty="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Owner : </a:t>
            </a:r>
            <a:r>
              <a:rPr lang="en-US" sz="1300" dirty="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Muhammad Aziz Habiburrahim</a:t>
            </a:r>
            <a:endParaRPr sz="1300" b="0" i="0" u="none" strike="noStrike" cap="none" dirty="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359325" y="817675"/>
            <a:ext cx="82245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 i="1">
                <a:latin typeface="Roboto"/>
                <a:ea typeface="Roboto"/>
                <a:cs typeface="Roboto"/>
                <a:sym typeface="Roboto"/>
              </a:rPr>
              <a:t>Olah dataset yang sudah disediakan pada link berikut </a:t>
            </a:r>
            <a:r>
              <a:rPr lang="id" sz="1000" i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https://bit.ly/DatasetSCDataScienceMar2025MySkillxIdScore</a:t>
            </a:r>
            <a:r>
              <a:rPr lang="id" sz="1000" i="1">
                <a:latin typeface="Roboto"/>
                <a:ea typeface="Roboto"/>
                <a:cs typeface="Roboto"/>
                <a:sym typeface="Roboto"/>
              </a:rPr>
              <a:t> pada Google Colab </a:t>
            </a:r>
            <a:r>
              <a:rPr lang="id" sz="1000" i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https://colab.research.google.com/</a:t>
            </a:r>
            <a:r>
              <a:rPr lang="id" sz="1000" i="1">
                <a:latin typeface="Roboto"/>
                <a:ea typeface="Roboto"/>
                <a:cs typeface="Roboto"/>
                <a:sym typeface="Roboto"/>
              </a:rPr>
              <a:t> sesuai arahan dari tutor. Jika sudah, screenshot hasil olahan data tersebut dan tambahkan pada slide ini.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482D9B-D84A-4938-8D40-78BD15FE55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815" t="17964" r="73580" b="15574"/>
          <a:stretch/>
        </p:blipFill>
        <p:spPr>
          <a:xfrm>
            <a:off x="3584222" y="1328654"/>
            <a:ext cx="1975555" cy="341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87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8"/>
          <p:cNvGrpSpPr/>
          <p:nvPr/>
        </p:nvGrpSpPr>
        <p:grpSpPr>
          <a:xfrm>
            <a:off x="3854590" y="4740706"/>
            <a:ext cx="1434817" cy="389011"/>
            <a:chOff x="3248325" y="4588800"/>
            <a:chExt cx="2045939" cy="554700"/>
          </a:xfrm>
        </p:grpSpPr>
        <p:sp>
          <p:nvSpPr>
            <p:cNvPr id="127" name="Google Shape;127;p18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" name="Google Shape;130;p18"/>
          <p:cNvGrpSpPr/>
          <p:nvPr/>
        </p:nvGrpSpPr>
        <p:grpSpPr>
          <a:xfrm>
            <a:off x="8325085" y="65151"/>
            <a:ext cx="763768" cy="752531"/>
            <a:chOff x="695950" y="3458000"/>
            <a:chExt cx="966550" cy="952450"/>
          </a:xfrm>
        </p:grpSpPr>
        <p:sp>
          <p:nvSpPr>
            <p:cNvPr id="131" name="Google Shape;131;p18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" name="Google Shape;140;p18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id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359325" y="164275"/>
            <a:ext cx="7884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id" sz="3300" b="1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rPr>
              <a:t>Practice using Google Colab </a:t>
            </a:r>
            <a:endParaRPr sz="3300" b="1" i="0" u="none" strike="noStrike" cap="none">
              <a:solidFill>
                <a:srgbClr val="98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18"/>
          <p:cNvSpPr/>
          <p:nvPr/>
        </p:nvSpPr>
        <p:spPr>
          <a:xfrm>
            <a:off x="7496325" y="4632050"/>
            <a:ext cx="1532100" cy="389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5504" y="4669062"/>
            <a:ext cx="681649" cy="314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1999" y="4668507"/>
            <a:ext cx="681661" cy="31584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 txBox="1"/>
          <p:nvPr/>
        </p:nvSpPr>
        <p:spPr>
          <a:xfrm rot="-5400000">
            <a:off x="7053256" y="2746058"/>
            <a:ext cx="3445837" cy="41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id" sz="1300" b="0" i="0" u="none" strike="noStrike" cap="none" dirty="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Owner : </a:t>
            </a:r>
            <a:r>
              <a:rPr lang="en-US" sz="1300" dirty="0">
                <a:solidFill>
                  <a:srgbClr val="9E9E9E"/>
                </a:solidFill>
                <a:latin typeface="Roboto"/>
                <a:ea typeface="Roboto"/>
                <a:cs typeface="Roboto"/>
                <a:sym typeface="Roboto"/>
              </a:rPr>
              <a:t>Muhammad Aziz Habiburrahim</a:t>
            </a:r>
            <a:endParaRPr sz="1300" b="0" i="0" u="none" strike="noStrike" cap="none" dirty="0">
              <a:solidFill>
                <a:srgbClr val="9E9E9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359325" y="817675"/>
            <a:ext cx="82245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 i="1">
                <a:latin typeface="Roboto"/>
                <a:ea typeface="Roboto"/>
                <a:cs typeface="Roboto"/>
                <a:sym typeface="Roboto"/>
              </a:rPr>
              <a:t>Olah dataset yang sudah disediakan pada link berikut </a:t>
            </a:r>
            <a:r>
              <a:rPr lang="id" sz="1000" i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https://bit.ly/DatasetSCDataScienceMar2025MySkillxIdScore</a:t>
            </a:r>
            <a:r>
              <a:rPr lang="id" sz="1000" i="1">
                <a:latin typeface="Roboto"/>
                <a:ea typeface="Roboto"/>
                <a:cs typeface="Roboto"/>
                <a:sym typeface="Roboto"/>
              </a:rPr>
              <a:t> pada Google Colab </a:t>
            </a:r>
            <a:r>
              <a:rPr lang="id" sz="1000" i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https://colab.research.google.com/</a:t>
            </a:r>
            <a:r>
              <a:rPr lang="id" sz="1000" i="1">
                <a:latin typeface="Roboto"/>
                <a:ea typeface="Roboto"/>
                <a:cs typeface="Roboto"/>
                <a:sym typeface="Roboto"/>
              </a:rPr>
              <a:t> sesuai arahan dari tutor. Jika sudah, screenshot hasil olahan data tersebut dan tambahkan pada slide ini. 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6A1A53-45BF-4D23-A8BC-39169A3BB1D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815" t="16645" r="44691" b="60938"/>
          <a:stretch/>
        </p:blipFill>
        <p:spPr>
          <a:xfrm>
            <a:off x="377559" y="1713052"/>
            <a:ext cx="8107452" cy="202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3805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1570</Words>
  <Application>Microsoft Office PowerPoint</Application>
  <PresentationFormat>On-screen Show (16:9)</PresentationFormat>
  <Paragraphs>104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Roboto</vt:lpstr>
      <vt:lpstr>Arial</vt:lpstr>
      <vt:lpstr>Caveat</vt:lpstr>
      <vt:lpstr>Open Sans</vt:lpstr>
      <vt:lpstr>Roboto Black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Muhammad Aziz Habiburrahim</cp:lastModifiedBy>
  <cp:revision>4</cp:revision>
  <dcterms:modified xsi:type="dcterms:W3CDTF">2025-03-03T05:46:13Z</dcterms:modified>
</cp:coreProperties>
</file>